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61"/>
  </p:notesMasterIdLst>
  <p:sldIdLst>
    <p:sldId id="300" r:id="rId6"/>
    <p:sldId id="259" r:id="rId7"/>
    <p:sldId id="357" r:id="rId8"/>
    <p:sldId id="261" r:id="rId9"/>
    <p:sldId id="404" r:id="rId10"/>
    <p:sldId id="405" r:id="rId11"/>
    <p:sldId id="390" r:id="rId12"/>
    <p:sldId id="391" r:id="rId13"/>
    <p:sldId id="402" r:id="rId14"/>
    <p:sldId id="403" r:id="rId15"/>
    <p:sldId id="362" r:id="rId16"/>
    <p:sldId id="393" r:id="rId17"/>
    <p:sldId id="363" r:id="rId18"/>
    <p:sldId id="364" r:id="rId19"/>
    <p:sldId id="389" r:id="rId20"/>
    <p:sldId id="365" r:id="rId21"/>
    <p:sldId id="366" r:id="rId22"/>
    <p:sldId id="370" r:id="rId23"/>
    <p:sldId id="360" r:id="rId24"/>
    <p:sldId id="361" r:id="rId25"/>
    <p:sldId id="329" r:id="rId26"/>
    <p:sldId id="330" r:id="rId27"/>
    <p:sldId id="369" r:id="rId28"/>
    <p:sldId id="374" r:id="rId29"/>
    <p:sldId id="371" r:id="rId30"/>
    <p:sldId id="367" r:id="rId31"/>
    <p:sldId id="372" r:id="rId32"/>
    <p:sldId id="375" r:id="rId33"/>
    <p:sldId id="275" r:id="rId34"/>
    <p:sldId id="284" r:id="rId35"/>
    <p:sldId id="376" r:id="rId36"/>
    <p:sldId id="381" r:id="rId37"/>
    <p:sldId id="378" r:id="rId38"/>
    <p:sldId id="382" r:id="rId39"/>
    <p:sldId id="383" r:id="rId40"/>
    <p:sldId id="384" r:id="rId41"/>
    <p:sldId id="385" r:id="rId42"/>
    <p:sldId id="386" r:id="rId43"/>
    <p:sldId id="387" r:id="rId44"/>
    <p:sldId id="388" r:id="rId45"/>
    <p:sldId id="401" r:id="rId46"/>
    <p:sldId id="351" r:id="rId47"/>
    <p:sldId id="399" r:id="rId48"/>
    <p:sldId id="398" r:id="rId49"/>
    <p:sldId id="295" r:id="rId50"/>
    <p:sldId id="290" r:id="rId51"/>
    <p:sldId id="309" r:id="rId52"/>
    <p:sldId id="287" r:id="rId53"/>
    <p:sldId id="280" r:id="rId54"/>
    <p:sldId id="281" r:id="rId55"/>
    <p:sldId id="282" r:id="rId56"/>
    <p:sldId id="354" r:id="rId57"/>
    <p:sldId id="355" r:id="rId58"/>
    <p:sldId id="352" r:id="rId59"/>
    <p:sldId id="40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61218047982"/>
          <c:y val="3.6363636363636397E-2"/>
          <c:w val="0.879557653624644"/>
          <c:h val="0.81694542846198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Rate per 100,000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35-39</c:v>
                </c:pt>
                <c:pt idx="1">
                  <c:v>40-44</c:v>
                </c:pt>
                <c:pt idx="2">
                  <c:v>45-49</c:v>
                </c:pt>
                <c:pt idx="3">
                  <c:v>50-54</c:v>
                </c:pt>
                <c:pt idx="4">
                  <c:v>55-59</c:v>
                </c:pt>
                <c:pt idx="5">
                  <c:v>60-64</c:v>
                </c:pt>
                <c:pt idx="6">
                  <c:v>65-69</c:v>
                </c:pt>
                <c:pt idx="7">
                  <c:v>70-74</c:v>
                </c:pt>
                <c:pt idx="8">
                  <c:v>75-79</c:v>
                </c:pt>
                <c:pt idx="9">
                  <c:v>80-84</c:v>
                </c:pt>
                <c:pt idx="10">
                  <c:v>&gt;85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0.33800000000000802</c:v>
                </c:pt>
                <c:pt idx="1">
                  <c:v>0.61150000000000004</c:v>
                </c:pt>
                <c:pt idx="2">
                  <c:v>1.016</c:v>
                </c:pt>
                <c:pt idx="3">
                  <c:v>1.730000000000018</c:v>
                </c:pt>
                <c:pt idx="4">
                  <c:v>3.3304999999999971</c:v>
                </c:pt>
                <c:pt idx="5">
                  <c:v>6.5246999999999966</c:v>
                </c:pt>
                <c:pt idx="6">
                  <c:v>12.135199999999999</c:v>
                </c:pt>
                <c:pt idx="7">
                  <c:v>20.422699999999271</c:v>
                </c:pt>
                <c:pt idx="8">
                  <c:v>32.639300000000013</c:v>
                </c:pt>
                <c:pt idx="9">
                  <c:v>45.519199999999998</c:v>
                </c:pt>
                <c:pt idx="10">
                  <c:v>49.509500000000003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663320480"/>
        <c:axId val="663334080"/>
      </c:barChart>
      <c:catAx>
        <c:axId val="663320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>
                    <a:latin typeface="+mj-lt"/>
                  </a:defRPr>
                </a:pPr>
                <a:r>
                  <a:rPr lang="en-US" sz="2000" b="1" dirty="0">
                    <a:latin typeface="+mj-lt"/>
                  </a:rPr>
                  <a:t>Age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63334080"/>
        <c:crosses val="autoZero"/>
        <c:auto val="1"/>
        <c:lblAlgn val="ctr"/>
        <c:lblOffset val="100"/>
        <c:noMultiLvlLbl val="0"/>
      </c:catAx>
      <c:valAx>
        <c:axId val="6633340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1">
                    <a:latin typeface="+mj-lt"/>
                  </a:defRPr>
                </a:pPr>
                <a:r>
                  <a:rPr lang="en-US" sz="2000" b="1" dirty="0">
                    <a:latin typeface="+mj-lt"/>
                  </a:rPr>
                  <a:t>Incidence Rate per 100,000</a:t>
                </a:r>
              </a:p>
            </c:rich>
          </c:tx>
          <c:layout>
            <c:manualLayout>
              <c:xMode val="edge"/>
              <c:yMode val="edge"/>
              <c:x val="1.45017033776618E-3"/>
              <c:y val="0.138146693446857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63320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8B195-8E05-4909-9564-B5729385E549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BD786-1F31-483A-BE61-14275192F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7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0DFAD2-B64C-4FD6-AEC7-690D450F927A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04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0A6E15-A0CB-459E-A507-151F930C204A}" type="slidenum">
              <a:rPr lang="en-US" smtClean="0">
                <a:latin typeface="Calibri" pitchFamily="34" charset="0"/>
              </a:rPr>
              <a:pPr/>
              <a:t>14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66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454A6D-203E-4F5D-BAC7-7AFD6B313244}" type="slidenum">
              <a:rPr lang="en-US" smtClean="0">
                <a:solidFill>
                  <a:prstClr val="black"/>
                </a:solidFill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38963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0A6E15-A0CB-459E-A507-151F930C204A}" type="slidenum">
              <a:rPr lang="en-US" smtClean="0">
                <a:latin typeface="Calibri" pitchFamily="34" charset="0"/>
              </a:rPr>
              <a:pPr/>
              <a:t>16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93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0A6E15-A0CB-459E-A507-151F930C204A}" type="slidenum">
              <a:rPr lang="en-US" smtClean="0">
                <a:latin typeface="Calibri" pitchFamily="34" charset="0"/>
              </a:rPr>
              <a:pPr/>
              <a:t>17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86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20D0B-5185-45E2-86B8-36F734E2B2D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64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426F4-A0F6-4F55-AF7F-0F0BEB448C16}" type="slidenum">
              <a:rPr lang="en-US"/>
              <a:pPr/>
              <a:t>19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98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426F4-A0F6-4F55-AF7F-0F0BEB448C16}" type="slidenum">
              <a:rPr lang="en-US"/>
              <a:pPr/>
              <a:t>20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94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20D0B-5185-45E2-86B8-36F734E2B2D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72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EFE541-FB84-4017-B0E8-DFF7C0393229}" type="slidenum">
              <a:rPr lang="en-US" smtClean="0">
                <a:latin typeface="Calibri" pitchFamily="34" charset="0"/>
              </a:rPr>
              <a:pPr/>
              <a:t>22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55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20D0B-5185-45E2-86B8-36F734E2B2D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8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0A6E15-A0CB-459E-A507-151F930C204A}" type="slidenum">
              <a:rPr lang="en-US" smtClean="0">
                <a:latin typeface="Calibri" pitchFamily="34" charset="0"/>
              </a:rPr>
              <a:pPr/>
              <a:t>2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24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0A6E15-A0CB-459E-A507-151F930C204A}" type="slidenum">
              <a:rPr lang="en-US" smtClean="0">
                <a:latin typeface="Calibri" pitchFamily="34" charset="0"/>
              </a:rPr>
              <a:pPr/>
              <a:t>24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24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MN comments</a:t>
            </a:r>
            <a:r>
              <a:rPr lang="en-US" baseline="0" dirty="0" smtClean="0"/>
              <a:t> (NCCN GL): Added reference citation for WPSS. </a:t>
            </a:r>
            <a:r>
              <a:rPr lang="en-US" u="sng" baseline="0" dirty="0" smtClean="0"/>
              <a:t>Note to presenter</a:t>
            </a:r>
            <a:r>
              <a:rPr lang="en-US" baseline="0" dirty="0" smtClean="0"/>
              <a:t>: there is no information or footnote that corresponds to the asterisk on ‘Median survival’ in the second table in the slide. </a:t>
            </a: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7D58E4-A5EC-4E1E-91D4-E61DA110ECE2}" type="slidenum">
              <a:rPr lang="en-US" smtClean="0">
                <a:latin typeface="Calibri" pitchFamily="34" charset="0"/>
              </a:rPr>
              <a:pPr/>
              <a:t>25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81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MN comments</a:t>
            </a:r>
            <a:r>
              <a:rPr lang="en-US" baseline="0" dirty="0" smtClean="0"/>
              <a:t> (NCCN GL): Added reference citations for IPSS and IPSS-R.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3F77-9971-45AE-BD74-733BCDC568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01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MN comments</a:t>
            </a:r>
            <a:r>
              <a:rPr lang="en-US" baseline="0" dirty="0" smtClean="0"/>
              <a:t> (NCCN GL): Added reference citations for IPSS and IPSS-R.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3F77-9971-45AE-BD74-733BCDC568B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10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0A6E15-A0CB-459E-A507-151F930C204A}" type="slidenum">
              <a:rPr lang="en-US" smtClean="0">
                <a:latin typeface="Calibri" pitchFamily="34" charset="0"/>
              </a:rPr>
              <a:pPr/>
              <a:t>28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27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20D0B-5185-45E2-86B8-36F734E2B2D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21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3F77-9971-45AE-BD74-733BCDC568B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95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0A6E15-A0CB-459E-A507-151F930C204A}" type="slidenum">
              <a:rPr lang="en-US" smtClean="0">
                <a:latin typeface="Calibri" pitchFamily="34" charset="0"/>
              </a:rPr>
              <a:pPr/>
              <a:t>31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09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20D0B-5185-45E2-86B8-36F734E2B2D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77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9B9FC-54A3-4422-8F1E-F681BCE0F13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5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0A6E15-A0CB-459E-A507-151F930C204A}" type="slidenum">
              <a:rPr lang="en-US" smtClean="0">
                <a:latin typeface="Calibri" pitchFamily="34" charset="0"/>
              </a:rPr>
              <a:pPr/>
              <a:t>3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390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CFC18F-0493-44AA-8AC8-36101D550A3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/>
              <a:t>51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99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C13EF0-92BD-49BD-97CA-B1F2FF633EA2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980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C13EF0-92BD-49BD-97CA-B1F2FF633EA2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169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147FD8-2310-4687-B8F6-039E1E048D26}" type="slidenum">
              <a:rPr lang="en-US" smtClean="0">
                <a:latin typeface="Calibri" pitchFamily="34" charset="0"/>
              </a:rPr>
              <a:pPr/>
              <a:t>55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02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0A6E15-A0CB-459E-A507-151F930C204A}" type="slidenum">
              <a:rPr lang="en-US" smtClean="0">
                <a:latin typeface="Calibri" pitchFamily="34" charset="0"/>
              </a:rPr>
              <a:pPr/>
              <a:t>4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9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0A6E15-A0CB-459E-A507-151F930C204A}" type="slidenum">
              <a:rPr lang="en-US" smtClean="0">
                <a:latin typeface="Calibri" pitchFamily="34" charset="0"/>
              </a:rPr>
              <a:pPr/>
              <a:t>9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6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BD786-1F31-483A-BE61-14275192F45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8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20D0B-5185-45E2-86B8-36F734E2B2D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3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20D0B-5185-45E2-86B8-36F734E2B2D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7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0A6E15-A0CB-459E-A507-151F930C204A}" type="slidenum">
              <a:rPr lang="en-US" smtClean="0">
                <a:latin typeface="Calibri" pitchFamily="34" charset="0"/>
              </a:rPr>
              <a:pPr/>
              <a:t>13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9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AF0-762B-4C05-9848-4F13B4C4E3CA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7D05-F179-474E-837B-0E8DD5FC3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8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AF0-762B-4C05-9848-4F13B4C4E3CA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7D05-F179-474E-837B-0E8DD5FC3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8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AF0-762B-4C05-9848-4F13B4C4E3CA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7D05-F179-474E-837B-0E8DD5FC3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7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F3CB74-02DC-4FF0-B8AD-902C2A136B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6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:\PC CREATE\Q37344.NCCN\Fellows\Support\Fellow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86876" y="1987758"/>
            <a:ext cx="6956425" cy="1470025"/>
          </a:xfrm>
        </p:spPr>
        <p:txBody>
          <a:bodyPr anchor="b"/>
          <a:lstStyle>
            <a:lvl1pPr algn="l">
              <a:defRPr smtClean="0">
                <a:solidFill>
                  <a:schemeClr val="tx1"/>
                </a:solidFill>
                <a:latin typeface="Futura XBlk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86876" y="3718133"/>
            <a:ext cx="6937375" cy="1200150"/>
          </a:xfrm>
          <a:ln algn="ctr"/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800" smtClean="0">
                <a:latin typeface="Futura XBlk BT" pitchFamily="34" charset="0"/>
              </a:defRPr>
            </a:lvl1pPr>
          </a:lstStyle>
          <a:p>
            <a:r>
              <a:rPr lang="en-US" smtClean="0"/>
              <a:t>xx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Q:\PC CREATE\Q37344.NCCN\Fellows\Support\Fellows_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36613" y="2771775"/>
            <a:ext cx="7773987" cy="26273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t"/>
          <a:lstStyle>
            <a:lvl1pPr algn="l">
              <a:lnSpc>
                <a:spcPct val="90000"/>
              </a:lnSpc>
              <a:defRPr>
                <a:solidFill>
                  <a:schemeClr val="tx1"/>
                </a:solidFill>
                <a:latin typeface="GillSans ExtraBold" pitchFamily="34" charset="0"/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44550" y="5051425"/>
            <a:ext cx="7226300" cy="155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800" i="1">
                <a:latin typeface="Gill Sans MT" pitchFamily="34" charset="0"/>
              </a:defRPr>
            </a:lvl1pPr>
          </a:lstStyle>
          <a:p>
            <a:r>
              <a:rPr lang="en-US"/>
              <a:t>Author</a:t>
            </a:r>
          </a:p>
          <a:p>
            <a:r>
              <a:rPr lang="en-US"/>
              <a:t>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AF0-762B-4C05-9848-4F13B4C4E3CA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7D05-F179-474E-837B-0E8DD5FC3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AF0-762B-4C05-9848-4F13B4C4E3CA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7D05-F179-474E-837B-0E8DD5FC3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5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AF0-762B-4C05-9848-4F13B4C4E3CA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7D05-F179-474E-837B-0E8DD5FC3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4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AF0-762B-4C05-9848-4F13B4C4E3CA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7D05-F179-474E-837B-0E8DD5FC3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2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AF0-762B-4C05-9848-4F13B4C4E3CA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7D05-F179-474E-837B-0E8DD5FC3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8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AF0-762B-4C05-9848-4F13B4C4E3CA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7D05-F179-474E-837B-0E8DD5FC3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8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AF0-762B-4C05-9848-4F13B4C4E3CA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7D05-F179-474E-837B-0E8DD5FC3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3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AF0-762B-4C05-9848-4F13B4C4E3CA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7D05-F179-474E-837B-0E8DD5FC3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9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D2AF0-762B-4C05-9848-4F13B4C4E3CA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E7D05-F179-474E-837B-0E8DD5FC3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3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4.png"/><Relationship Id="rId39" Type="http://schemas.microsoft.com/office/2007/relationships/hdphoto" Target="../media/hdphoto11.wdp"/><Relationship Id="rId21" Type="http://schemas.openxmlformats.org/officeDocument/2006/relationships/image" Target="../media/image31.png"/><Relationship Id="rId34" Type="http://schemas.openxmlformats.org/officeDocument/2006/relationships/image" Target="../media/image38.png"/><Relationship Id="rId42" Type="http://schemas.openxmlformats.org/officeDocument/2006/relationships/image" Target="../media/image42.png"/><Relationship Id="rId47" Type="http://schemas.openxmlformats.org/officeDocument/2006/relationships/image" Target="../media/image45.png"/><Relationship Id="rId50" Type="http://schemas.microsoft.com/office/2007/relationships/hdphoto" Target="../media/hdphoto16.wdp"/><Relationship Id="rId55" Type="http://schemas.openxmlformats.org/officeDocument/2006/relationships/image" Target="../media/image4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29" Type="http://schemas.microsoft.com/office/2007/relationships/hdphoto" Target="../media/hdphoto6.wdp"/><Relationship Id="rId11" Type="http://schemas.openxmlformats.org/officeDocument/2006/relationships/image" Target="../media/image21.png"/><Relationship Id="rId24" Type="http://schemas.openxmlformats.org/officeDocument/2006/relationships/image" Target="../media/image33.png"/><Relationship Id="rId32" Type="http://schemas.openxmlformats.org/officeDocument/2006/relationships/image" Target="../media/image37.png"/><Relationship Id="rId37" Type="http://schemas.microsoft.com/office/2007/relationships/hdphoto" Target="../media/hdphoto10.wdp"/><Relationship Id="rId40" Type="http://schemas.openxmlformats.org/officeDocument/2006/relationships/image" Target="../media/image41.png"/><Relationship Id="rId45" Type="http://schemas.openxmlformats.org/officeDocument/2006/relationships/image" Target="../media/image44.png"/><Relationship Id="rId53" Type="http://schemas.openxmlformats.org/officeDocument/2006/relationships/image" Target="../media/image48.png"/><Relationship Id="rId58" Type="http://schemas.openxmlformats.org/officeDocument/2006/relationships/image" Target="../media/image51.png"/><Relationship Id="rId5" Type="http://schemas.openxmlformats.org/officeDocument/2006/relationships/image" Target="../media/image17.jpeg"/><Relationship Id="rId19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microsoft.com/office/2007/relationships/hdphoto" Target="../media/hdphoto5.wdp"/><Relationship Id="rId30" Type="http://schemas.openxmlformats.org/officeDocument/2006/relationships/image" Target="../media/image36.png"/><Relationship Id="rId35" Type="http://schemas.microsoft.com/office/2007/relationships/hdphoto" Target="../media/hdphoto9.wdp"/><Relationship Id="rId43" Type="http://schemas.microsoft.com/office/2007/relationships/hdphoto" Target="../media/hdphoto13.wdp"/><Relationship Id="rId48" Type="http://schemas.microsoft.com/office/2007/relationships/hdphoto" Target="../media/hdphoto15.wdp"/><Relationship Id="rId56" Type="http://schemas.microsoft.com/office/2007/relationships/hdphoto" Target="../media/hdphoto19.wdp"/><Relationship Id="rId8" Type="http://schemas.microsoft.com/office/2007/relationships/hdphoto" Target="../media/hdphoto1.wdp"/><Relationship Id="rId51" Type="http://schemas.openxmlformats.org/officeDocument/2006/relationships/image" Target="../media/image47.png"/><Relationship Id="rId3" Type="http://schemas.openxmlformats.org/officeDocument/2006/relationships/image" Target="../media/image15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microsoft.com/office/2007/relationships/hdphoto" Target="../media/hdphoto4.wdp"/><Relationship Id="rId33" Type="http://schemas.microsoft.com/office/2007/relationships/hdphoto" Target="../media/hdphoto8.wdp"/><Relationship Id="rId38" Type="http://schemas.openxmlformats.org/officeDocument/2006/relationships/image" Target="../media/image40.png"/><Relationship Id="rId46" Type="http://schemas.microsoft.com/office/2007/relationships/hdphoto" Target="../media/hdphoto14.wdp"/><Relationship Id="rId59" Type="http://schemas.openxmlformats.org/officeDocument/2006/relationships/image" Target="../media/image52.png"/><Relationship Id="rId20" Type="http://schemas.openxmlformats.org/officeDocument/2006/relationships/image" Target="../media/image30.png"/><Relationship Id="rId41" Type="http://schemas.microsoft.com/office/2007/relationships/hdphoto" Target="../media/hdphoto12.wdp"/><Relationship Id="rId54" Type="http://schemas.microsoft.com/office/2007/relationships/hdphoto" Target="../media/hdphoto1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5" Type="http://schemas.openxmlformats.org/officeDocument/2006/relationships/image" Target="../media/image25.png"/><Relationship Id="rId23" Type="http://schemas.microsoft.com/office/2007/relationships/hdphoto" Target="../media/hdphoto3.wdp"/><Relationship Id="rId28" Type="http://schemas.openxmlformats.org/officeDocument/2006/relationships/image" Target="../media/image35.png"/><Relationship Id="rId36" Type="http://schemas.openxmlformats.org/officeDocument/2006/relationships/image" Target="../media/image39.png"/><Relationship Id="rId49" Type="http://schemas.openxmlformats.org/officeDocument/2006/relationships/image" Target="../media/image46.png"/><Relationship Id="rId57" Type="http://schemas.openxmlformats.org/officeDocument/2006/relationships/image" Target="../media/image50.png"/><Relationship Id="rId10" Type="http://schemas.microsoft.com/office/2007/relationships/hdphoto" Target="../media/hdphoto2.wdp"/><Relationship Id="rId31" Type="http://schemas.microsoft.com/office/2007/relationships/hdphoto" Target="../media/hdphoto7.wdp"/><Relationship Id="rId44" Type="http://schemas.openxmlformats.org/officeDocument/2006/relationships/image" Target="../media/image43.jpeg"/><Relationship Id="rId52" Type="http://schemas.microsoft.com/office/2007/relationships/hdphoto" Target="../media/hdphoto1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ss-r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0" y="555491"/>
            <a:ext cx="9144000" cy="2902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6000" dirty="0" smtClean="0">
                <a:latin typeface="Calibri" pitchFamily="34" charset="0"/>
              </a:rPr>
              <a:t>Myelodysplastic Syndromes:</a:t>
            </a:r>
          </a:p>
          <a:p>
            <a:pPr algn="ctr">
              <a:spcAft>
                <a:spcPts val="1200"/>
              </a:spcAft>
            </a:pPr>
            <a:r>
              <a:rPr lang="en-US" sz="4400" dirty="0" smtClean="0">
                <a:latin typeface="Calibri" pitchFamily="34" charset="0"/>
              </a:rPr>
              <a:t>Current </a:t>
            </a:r>
            <a:r>
              <a:rPr lang="en-US" sz="4400" dirty="0">
                <a:latin typeface="Calibri" pitchFamily="34" charset="0"/>
              </a:rPr>
              <a:t>Thinking on </a:t>
            </a:r>
            <a:r>
              <a:rPr lang="en-US" sz="4400" dirty="0" smtClean="0">
                <a:latin typeface="Calibri" pitchFamily="34" charset="0"/>
              </a:rPr>
              <a:t>the Disease</a:t>
            </a:r>
            <a:r>
              <a:rPr lang="en-US" sz="4400" dirty="0">
                <a:latin typeface="Calibri" pitchFamily="34" charset="0"/>
              </a:rPr>
              <a:t>, Diagnosis </a:t>
            </a:r>
            <a:r>
              <a:rPr lang="en-US" sz="4400" dirty="0" smtClean="0">
                <a:latin typeface="Calibri" pitchFamily="34" charset="0"/>
              </a:rPr>
              <a:t>and Treatment</a:t>
            </a:r>
            <a:endParaRPr lang="en-US" sz="5400" dirty="0" smtClean="0">
              <a:latin typeface="Calibri" pitchFamily="34" charset="0"/>
            </a:endParaRPr>
          </a:p>
        </p:txBody>
      </p:sp>
      <p:sp>
        <p:nvSpPr>
          <p:cNvPr id="6147" name="Content Placeholder 2"/>
          <p:cNvSpPr txBox="1">
            <a:spLocks/>
          </p:cNvSpPr>
          <p:nvPr/>
        </p:nvSpPr>
        <p:spPr bwMode="auto">
          <a:xfrm>
            <a:off x="457200" y="3823789"/>
            <a:ext cx="82296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Rafael Bejar MD, PhD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900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latin typeface="Calibri" pitchFamily="34" charset="0"/>
              </a:rPr>
              <a:t>Aplastic Anemia &amp; MDS International Foundation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R</a:t>
            </a:r>
            <a:r>
              <a:rPr lang="en-US" sz="2400" dirty="0" smtClean="0">
                <a:latin typeface="Calibri" pitchFamily="34" charset="0"/>
              </a:rPr>
              <a:t>egional </a:t>
            </a:r>
            <a:r>
              <a:rPr lang="en-US" sz="2400" dirty="0">
                <a:latin typeface="Calibri" pitchFamily="34" charset="0"/>
              </a:rPr>
              <a:t>Patient and Family </a:t>
            </a:r>
            <a:r>
              <a:rPr lang="en-US" sz="2400" dirty="0" smtClean="0">
                <a:latin typeface="Calibri" pitchFamily="34" charset="0"/>
              </a:rPr>
              <a:t>Conference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latin typeface="Calibri" pitchFamily="34" charset="0"/>
              </a:rPr>
              <a:t>April 5</a:t>
            </a:r>
            <a:r>
              <a:rPr lang="en-US" sz="2400" baseline="30000" dirty="0" smtClean="0">
                <a:latin typeface="Calibri" pitchFamily="34" charset="0"/>
              </a:rPr>
              <a:t>th</a:t>
            </a:r>
            <a:r>
              <a:rPr lang="en-US" sz="2400" dirty="0" smtClean="0">
                <a:latin typeface="Calibri" pitchFamily="34" charset="0"/>
              </a:rPr>
              <a:t>, 2014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3" descr="logo-moores-seal-ct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1" t="-6220" r="-1414" b="-5476"/>
          <a:stretch/>
        </p:blipFill>
        <p:spPr bwMode="auto">
          <a:xfrm>
            <a:off x="0" y="5701931"/>
            <a:ext cx="2442236" cy="115606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026" name="Picture 2" descr="C:\Users\Rafael\Dropbox\Presentations\UCSD Talks\Presentation1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4" t="92221" r="17030" b="2361"/>
          <a:stretch/>
        </p:blipFill>
        <p:spPr bwMode="auto">
          <a:xfrm>
            <a:off x="7777559" y="6327559"/>
            <a:ext cx="1366441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5130bd161a5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833" y="5701552"/>
            <a:ext cx="860167" cy="115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" name="Group 1046"/>
          <p:cNvGrpSpPr/>
          <p:nvPr/>
        </p:nvGrpSpPr>
        <p:grpSpPr>
          <a:xfrm>
            <a:off x="912480" y="5351800"/>
            <a:ext cx="3893683" cy="1565585"/>
            <a:chOff x="912480" y="5351800"/>
            <a:chExt cx="3893683" cy="1565585"/>
          </a:xfrm>
        </p:grpSpPr>
        <p:grpSp>
          <p:nvGrpSpPr>
            <p:cNvPr id="1045" name="Group 1044"/>
            <p:cNvGrpSpPr/>
            <p:nvPr/>
          </p:nvGrpSpPr>
          <p:grpSpPr>
            <a:xfrm>
              <a:off x="912480" y="5351800"/>
              <a:ext cx="3893683" cy="1565585"/>
              <a:chOff x="912480" y="5351800"/>
              <a:chExt cx="3893683" cy="1565585"/>
            </a:xfrm>
          </p:grpSpPr>
          <p:grpSp>
            <p:nvGrpSpPr>
              <p:cNvPr id="1024" name="Group 1023"/>
              <p:cNvGrpSpPr/>
              <p:nvPr/>
            </p:nvGrpSpPr>
            <p:grpSpPr>
              <a:xfrm>
                <a:off x="912480" y="5351800"/>
                <a:ext cx="3893683" cy="1565585"/>
                <a:chOff x="912480" y="5351800"/>
                <a:chExt cx="3893683" cy="1565585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1254029" y="5351800"/>
                  <a:ext cx="3552134" cy="1565585"/>
                  <a:chOff x="1254029" y="5351800"/>
                  <a:chExt cx="3552134" cy="1565585"/>
                </a:xfrm>
              </p:grpSpPr>
              <p:pic>
                <p:nvPicPr>
                  <p:cNvPr id="93" name="Picture 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0000"/>
                  <a:stretch/>
                </p:blipFill>
                <p:spPr bwMode="auto">
                  <a:xfrm rot="3904191">
                    <a:off x="2089325" y="5337420"/>
                    <a:ext cx="538745" cy="56750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4" name="Picture 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0000"/>
                  <a:stretch/>
                </p:blipFill>
                <p:spPr bwMode="auto">
                  <a:xfrm rot="7067783">
                    <a:off x="2577320" y="5363812"/>
                    <a:ext cx="538745" cy="57185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2138291" y="5899170"/>
                    <a:ext cx="591265" cy="547272"/>
                    <a:chOff x="2138291" y="5899170"/>
                    <a:chExt cx="591265" cy="547272"/>
                  </a:xfrm>
                </p:grpSpPr>
                <p:pic>
                  <p:nvPicPr>
                    <p:cNvPr id="95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38291" y="5899170"/>
                      <a:ext cx="591265" cy="5472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96" name="Lightning Bolt 95"/>
                    <p:cNvSpPr/>
                    <p:nvPr/>
                  </p:nvSpPr>
                  <p:spPr>
                    <a:xfrm rot="-1800000">
                      <a:off x="2245992" y="6041237"/>
                      <a:ext cx="147478" cy="289588"/>
                    </a:xfrm>
                    <a:prstGeom prst="lightningBolt">
                      <a:avLst/>
                    </a:prstGeom>
                    <a:solidFill>
                      <a:schemeClr val="accent3"/>
                    </a:solidFill>
                    <a:ln w="1905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7" name="Lightning Bolt 96"/>
                    <p:cNvSpPr/>
                    <p:nvPr/>
                  </p:nvSpPr>
                  <p:spPr>
                    <a:xfrm>
                      <a:off x="2331197" y="5938079"/>
                      <a:ext cx="147478" cy="289588"/>
                    </a:xfrm>
                    <a:prstGeom prst="lightningBolt">
                      <a:avLst/>
                    </a:prstGeom>
                    <a:solidFill>
                      <a:srgbClr val="DFDA00"/>
                    </a:solidFill>
                    <a:ln w="1905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8" name="Lightning Bolt 97"/>
                    <p:cNvSpPr/>
                    <p:nvPr/>
                  </p:nvSpPr>
                  <p:spPr>
                    <a:xfrm flipH="1">
                      <a:off x="2506196" y="5987086"/>
                      <a:ext cx="147478" cy="289588"/>
                    </a:xfrm>
                    <a:prstGeom prst="lightningBolt">
                      <a:avLst/>
                    </a:prstGeom>
                    <a:solidFill>
                      <a:schemeClr val="accent6"/>
                    </a:solidFill>
                    <a:ln w="19050"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2463317" y="5830068"/>
                    <a:ext cx="591265" cy="547272"/>
                    <a:chOff x="2138291" y="5899170"/>
                    <a:chExt cx="591265" cy="547272"/>
                  </a:xfrm>
                </p:grpSpPr>
                <p:pic>
                  <p:nvPicPr>
                    <p:cNvPr id="101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38291" y="5899170"/>
                      <a:ext cx="591265" cy="5472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02" name="Lightning Bolt 101"/>
                    <p:cNvSpPr/>
                    <p:nvPr/>
                  </p:nvSpPr>
                  <p:spPr>
                    <a:xfrm rot="-1800000">
                      <a:off x="2245992" y="6041237"/>
                      <a:ext cx="147478" cy="289588"/>
                    </a:xfrm>
                    <a:prstGeom prst="lightningBolt">
                      <a:avLst/>
                    </a:prstGeom>
                    <a:solidFill>
                      <a:schemeClr val="accent3"/>
                    </a:solidFill>
                    <a:ln w="1905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3" name="Lightning Bolt 102"/>
                    <p:cNvSpPr/>
                    <p:nvPr/>
                  </p:nvSpPr>
                  <p:spPr>
                    <a:xfrm>
                      <a:off x="2331197" y="5938079"/>
                      <a:ext cx="147478" cy="289588"/>
                    </a:xfrm>
                    <a:prstGeom prst="lightningBolt">
                      <a:avLst/>
                    </a:prstGeom>
                    <a:solidFill>
                      <a:srgbClr val="DFDA00"/>
                    </a:solidFill>
                    <a:ln w="1905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4" name="Lightning Bolt 103"/>
                    <p:cNvSpPr/>
                    <p:nvPr/>
                  </p:nvSpPr>
                  <p:spPr>
                    <a:xfrm flipH="1">
                      <a:off x="2506196" y="5987086"/>
                      <a:ext cx="147478" cy="289588"/>
                    </a:xfrm>
                    <a:prstGeom prst="lightningBolt">
                      <a:avLst/>
                    </a:prstGeom>
                    <a:solidFill>
                      <a:schemeClr val="accent6"/>
                    </a:solidFill>
                    <a:ln w="19050"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10" name="Group 109"/>
                  <p:cNvGrpSpPr/>
                  <p:nvPr/>
                </p:nvGrpSpPr>
                <p:grpSpPr>
                  <a:xfrm rot="19102724">
                    <a:off x="2834519" y="6005573"/>
                    <a:ext cx="591265" cy="547272"/>
                    <a:chOff x="2138291" y="5899170"/>
                    <a:chExt cx="591265" cy="547272"/>
                  </a:xfrm>
                </p:grpSpPr>
                <p:pic>
                  <p:nvPicPr>
                    <p:cNvPr id="111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38291" y="5899170"/>
                      <a:ext cx="591265" cy="5472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12" name="Lightning Bolt 111"/>
                    <p:cNvSpPr/>
                    <p:nvPr/>
                  </p:nvSpPr>
                  <p:spPr>
                    <a:xfrm rot="-1800000">
                      <a:off x="2245992" y="6041237"/>
                      <a:ext cx="147478" cy="289588"/>
                    </a:xfrm>
                    <a:prstGeom prst="lightningBolt">
                      <a:avLst/>
                    </a:prstGeom>
                    <a:solidFill>
                      <a:schemeClr val="accent3"/>
                    </a:solidFill>
                    <a:ln w="1905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3" name="Lightning Bolt 112"/>
                    <p:cNvSpPr/>
                    <p:nvPr/>
                  </p:nvSpPr>
                  <p:spPr>
                    <a:xfrm>
                      <a:off x="2331197" y="5938079"/>
                      <a:ext cx="147478" cy="289588"/>
                    </a:xfrm>
                    <a:prstGeom prst="lightningBolt">
                      <a:avLst/>
                    </a:prstGeom>
                    <a:solidFill>
                      <a:srgbClr val="DFDA00"/>
                    </a:solidFill>
                    <a:ln w="1905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4" name="Lightning Bolt 113"/>
                    <p:cNvSpPr/>
                    <p:nvPr/>
                  </p:nvSpPr>
                  <p:spPr>
                    <a:xfrm flipH="1">
                      <a:off x="2506196" y="5987086"/>
                      <a:ext cx="147478" cy="289588"/>
                    </a:xfrm>
                    <a:prstGeom prst="lightningBolt">
                      <a:avLst/>
                    </a:prstGeom>
                    <a:solidFill>
                      <a:schemeClr val="accent6"/>
                    </a:solidFill>
                    <a:ln w="19050"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15" name="Group 114"/>
                  <p:cNvGrpSpPr/>
                  <p:nvPr/>
                </p:nvGrpSpPr>
                <p:grpSpPr>
                  <a:xfrm>
                    <a:off x="2457483" y="6172806"/>
                    <a:ext cx="591265" cy="547272"/>
                    <a:chOff x="2138291" y="5899170"/>
                    <a:chExt cx="591265" cy="547272"/>
                  </a:xfrm>
                </p:grpSpPr>
                <p:pic>
                  <p:nvPicPr>
                    <p:cNvPr id="116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38291" y="5899170"/>
                      <a:ext cx="591265" cy="5472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17" name="Lightning Bolt 116"/>
                    <p:cNvSpPr/>
                    <p:nvPr/>
                  </p:nvSpPr>
                  <p:spPr>
                    <a:xfrm rot="-1800000">
                      <a:off x="2245992" y="6041237"/>
                      <a:ext cx="147478" cy="289588"/>
                    </a:xfrm>
                    <a:prstGeom prst="lightningBolt">
                      <a:avLst/>
                    </a:prstGeom>
                    <a:solidFill>
                      <a:schemeClr val="accent3"/>
                    </a:solidFill>
                    <a:ln w="1905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8" name="Lightning Bolt 117"/>
                    <p:cNvSpPr/>
                    <p:nvPr/>
                  </p:nvSpPr>
                  <p:spPr>
                    <a:xfrm>
                      <a:off x="2331197" y="5938079"/>
                      <a:ext cx="147478" cy="289588"/>
                    </a:xfrm>
                    <a:prstGeom prst="lightningBolt">
                      <a:avLst/>
                    </a:prstGeom>
                    <a:solidFill>
                      <a:srgbClr val="DFDA00"/>
                    </a:solidFill>
                    <a:ln w="1905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9" name="Lightning Bolt 118"/>
                    <p:cNvSpPr/>
                    <p:nvPr/>
                  </p:nvSpPr>
                  <p:spPr>
                    <a:xfrm flipH="1">
                      <a:off x="2506196" y="5987086"/>
                      <a:ext cx="147478" cy="289588"/>
                    </a:xfrm>
                    <a:prstGeom prst="lightningBolt">
                      <a:avLst/>
                    </a:prstGeom>
                    <a:solidFill>
                      <a:schemeClr val="accent6"/>
                    </a:solidFill>
                    <a:ln w="19050"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20" name="Group 119"/>
                  <p:cNvGrpSpPr/>
                  <p:nvPr/>
                </p:nvGrpSpPr>
                <p:grpSpPr>
                  <a:xfrm rot="14850185">
                    <a:off x="1918372" y="6033321"/>
                    <a:ext cx="591265" cy="547272"/>
                    <a:chOff x="2138291" y="5899170"/>
                    <a:chExt cx="591265" cy="547272"/>
                  </a:xfrm>
                </p:grpSpPr>
                <p:pic>
                  <p:nvPicPr>
                    <p:cNvPr id="121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38291" y="5899170"/>
                      <a:ext cx="591265" cy="5472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22" name="Lightning Bolt 121"/>
                    <p:cNvSpPr/>
                    <p:nvPr/>
                  </p:nvSpPr>
                  <p:spPr>
                    <a:xfrm rot="-1800000">
                      <a:off x="2245992" y="6041237"/>
                      <a:ext cx="147478" cy="289588"/>
                    </a:xfrm>
                    <a:prstGeom prst="lightningBolt">
                      <a:avLst/>
                    </a:prstGeom>
                    <a:solidFill>
                      <a:schemeClr val="accent3"/>
                    </a:solidFill>
                    <a:ln w="1905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23" name="Lightning Bolt 122"/>
                    <p:cNvSpPr/>
                    <p:nvPr/>
                  </p:nvSpPr>
                  <p:spPr>
                    <a:xfrm>
                      <a:off x="2331197" y="5938079"/>
                      <a:ext cx="147478" cy="289588"/>
                    </a:xfrm>
                    <a:prstGeom prst="lightningBolt">
                      <a:avLst/>
                    </a:prstGeom>
                    <a:solidFill>
                      <a:srgbClr val="DFDA00"/>
                    </a:solidFill>
                    <a:ln w="1905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24" name="Lightning Bolt 123"/>
                    <p:cNvSpPr/>
                    <p:nvPr/>
                  </p:nvSpPr>
                  <p:spPr>
                    <a:xfrm flipH="1">
                      <a:off x="2506196" y="5987086"/>
                      <a:ext cx="147478" cy="289588"/>
                    </a:xfrm>
                    <a:prstGeom prst="lightningBolt">
                      <a:avLst/>
                    </a:prstGeom>
                    <a:solidFill>
                      <a:schemeClr val="accent6"/>
                    </a:solidFill>
                    <a:ln w="19050"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2101467" y="6186031"/>
                    <a:ext cx="591265" cy="547272"/>
                    <a:chOff x="2138291" y="5899170"/>
                    <a:chExt cx="591265" cy="547272"/>
                  </a:xfrm>
                </p:grpSpPr>
                <p:pic>
                  <p:nvPicPr>
                    <p:cNvPr id="126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38291" y="5899170"/>
                      <a:ext cx="591265" cy="5472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27" name="Lightning Bolt 126"/>
                    <p:cNvSpPr/>
                    <p:nvPr/>
                  </p:nvSpPr>
                  <p:spPr>
                    <a:xfrm rot="-1800000">
                      <a:off x="2245992" y="6041237"/>
                      <a:ext cx="147478" cy="289588"/>
                    </a:xfrm>
                    <a:prstGeom prst="lightningBolt">
                      <a:avLst/>
                    </a:prstGeom>
                    <a:solidFill>
                      <a:schemeClr val="accent3"/>
                    </a:solidFill>
                    <a:ln w="1905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28" name="Lightning Bolt 127"/>
                    <p:cNvSpPr/>
                    <p:nvPr/>
                  </p:nvSpPr>
                  <p:spPr>
                    <a:xfrm>
                      <a:off x="2331197" y="5938079"/>
                      <a:ext cx="147478" cy="289588"/>
                    </a:xfrm>
                    <a:prstGeom prst="lightningBolt">
                      <a:avLst/>
                    </a:prstGeom>
                    <a:solidFill>
                      <a:srgbClr val="DFDA00"/>
                    </a:solidFill>
                    <a:ln w="1905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29" name="Lightning Bolt 128"/>
                    <p:cNvSpPr/>
                    <p:nvPr/>
                  </p:nvSpPr>
                  <p:spPr>
                    <a:xfrm flipH="1">
                      <a:off x="2506196" y="5987086"/>
                      <a:ext cx="147478" cy="289588"/>
                    </a:xfrm>
                    <a:prstGeom prst="lightningBolt">
                      <a:avLst/>
                    </a:prstGeom>
                    <a:solidFill>
                      <a:schemeClr val="accent6"/>
                    </a:solidFill>
                    <a:ln w="19050"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pic>
                <p:nvPicPr>
                  <p:cNvPr id="130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artisticPaintStrokes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4490514">
                    <a:off x="1180486" y="5980938"/>
                    <a:ext cx="1009990" cy="8629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37" name="Picture 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biLevel thresh="50000"/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artisticPencilSketch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0000"/>
                  <a:stretch/>
                </p:blipFill>
                <p:spPr bwMode="auto">
                  <a:xfrm>
                    <a:off x="3502522" y="6056697"/>
                    <a:ext cx="486031" cy="4297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5" name="Cross 14"/>
                  <p:cNvSpPr/>
                  <p:nvPr/>
                </p:nvSpPr>
                <p:spPr>
                  <a:xfrm rot="18811723">
                    <a:off x="3999713" y="5909358"/>
                    <a:ext cx="806450" cy="806450"/>
                  </a:xfrm>
                  <a:prstGeom prst="plus">
                    <a:avLst>
                      <a:gd name="adj" fmla="val 36811"/>
                    </a:avLst>
                  </a:prstGeom>
                  <a:ln/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53" name="Lightning Bolt 152"/>
                <p:cNvSpPr/>
                <p:nvPr/>
              </p:nvSpPr>
              <p:spPr>
                <a:xfrm>
                  <a:off x="912480" y="5995945"/>
                  <a:ext cx="147478" cy="289588"/>
                </a:xfrm>
                <a:prstGeom prst="lightningBolt">
                  <a:avLst/>
                </a:prstGeom>
                <a:solidFill>
                  <a:schemeClr val="accent6"/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 rot="2699293">
                <a:off x="2750276" y="5681028"/>
                <a:ext cx="591265" cy="547272"/>
                <a:chOff x="2138291" y="5899170"/>
                <a:chExt cx="591265" cy="547272"/>
              </a:xfrm>
            </p:grpSpPr>
            <p:pic>
              <p:nvPicPr>
                <p:cNvPr id="106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8291" y="5899170"/>
                  <a:ext cx="591265" cy="547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7" name="Lightning Bolt 106"/>
                <p:cNvSpPr/>
                <p:nvPr/>
              </p:nvSpPr>
              <p:spPr>
                <a:xfrm rot="-1800000">
                  <a:off x="2245992" y="6041237"/>
                  <a:ext cx="147478" cy="289588"/>
                </a:xfrm>
                <a:prstGeom prst="lightningBolt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Lightning Bolt 107"/>
                <p:cNvSpPr/>
                <p:nvPr/>
              </p:nvSpPr>
              <p:spPr>
                <a:xfrm>
                  <a:off x="2331197" y="5938079"/>
                  <a:ext cx="147478" cy="289588"/>
                </a:xfrm>
                <a:prstGeom prst="lightningBolt">
                  <a:avLst/>
                </a:prstGeom>
                <a:solidFill>
                  <a:srgbClr val="DFDA00"/>
                </a:solidFill>
                <a:ln w="190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Lightning Bolt 108"/>
                <p:cNvSpPr/>
                <p:nvPr/>
              </p:nvSpPr>
              <p:spPr>
                <a:xfrm flipH="1">
                  <a:off x="2506196" y="5987086"/>
                  <a:ext cx="147478" cy="289588"/>
                </a:xfrm>
                <a:prstGeom prst="lightningBolt">
                  <a:avLst/>
                </a:prstGeom>
                <a:solidFill>
                  <a:schemeClr val="accent6"/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32" name="Group 131"/>
            <p:cNvGrpSpPr/>
            <p:nvPr/>
          </p:nvGrpSpPr>
          <p:grpSpPr>
            <a:xfrm rot="8902959">
              <a:off x="2884845" y="6287172"/>
              <a:ext cx="591265" cy="547272"/>
              <a:chOff x="2138291" y="5899170"/>
              <a:chExt cx="591265" cy="547272"/>
            </a:xfrm>
          </p:grpSpPr>
          <p:pic>
            <p:nvPicPr>
              <p:cNvPr id="133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8291" y="5899170"/>
                <a:ext cx="591265" cy="547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4" name="Lightning Bolt 133"/>
              <p:cNvSpPr/>
              <p:nvPr/>
            </p:nvSpPr>
            <p:spPr>
              <a:xfrm rot="-1800000">
                <a:off x="2245992" y="6041237"/>
                <a:ext cx="147478" cy="289588"/>
              </a:xfrm>
              <a:prstGeom prst="lightningBolt">
                <a:avLst/>
              </a:prstGeom>
              <a:solidFill>
                <a:schemeClr val="accent3"/>
              </a:solidFill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Lightning Bolt 134"/>
              <p:cNvSpPr/>
              <p:nvPr/>
            </p:nvSpPr>
            <p:spPr>
              <a:xfrm>
                <a:off x="2331197" y="5938079"/>
                <a:ext cx="147478" cy="289588"/>
              </a:xfrm>
              <a:prstGeom prst="lightningBolt">
                <a:avLst/>
              </a:prstGeom>
              <a:solidFill>
                <a:srgbClr val="DFDA00"/>
              </a:solidFill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Lightning Bolt 135"/>
              <p:cNvSpPr/>
              <p:nvPr/>
            </p:nvSpPr>
            <p:spPr>
              <a:xfrm flipH="1">
                <a:off x="2506196" y="5987086"/>
                <a:ext cx="147478" cy="289588"/>
              </a:xfrm>
              <a:prstGeom prst="lightningBolt">
                <a:avLst/>
              </a:prstGeom>
              <a:solidFill>
                <a:schemeClr val="accent6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8827">
            <a:off x="1143718" y="772341"/>
            <a:ext cx="701102" cy="117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3" name="Group 1042"/>
          <p:cNvGrpSpPr/>
          <p:nvPr/>
        </p:nvGrpSpPr>
        <p:grpSpPr>
          <a:xfrm>
            <a:off x="2013823" y="699152"/>
            <a:ext cx="6133275" cy="1820799"/>
            <a:chOff x="2013823" y="699152"/>
            <a:chExt cx="6133275" cy="182079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20425606">
              <a:off x="3420465" y="739775"/>
              <a:ext cx="382478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3001768">
              <a:off x="3274482" y="1472370"/>
              <a:ext cx="742878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735" y="1161014"/>
              <a:ext cx="3858342" cy="741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3858246" y="699152"/>
              <a:ext cx="4165098" cy="514575"/>
              <a:chOff x="3033224" y="754152"/>
              <a:chExt cx="4165098" cy="51457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9204" y="754152"/>
                <a:ext cx="3639118" cy="5089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3033224" y="786579"/>
                <a:ext cx="525980" cy="482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1407335">
              <a:off x="3441771" y="1097008"/>
              <a:ext cx="382478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823" y="1086343"/>
              <a:ext cx="801324" cy="182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522" y="903899"/>
              <a:ext cx="591265" cy="547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892" y="1902520"/>
              <a:ext cx="3242206" cy="617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0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64" r="86604" b="11753"/>
            <a:stretch/>
          </p:blipFill>
          <p:spPr bwMode="auto">
            <a:xfrm>
              <a:off x="3893983" y="1902520"/>
              <a:ext cx="516874" cy="577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4391360" y="1955759"/>
              <a:ext cx="486031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" name="Straight Arrow Connector 2"/>
          <p:cNvCxnSpPr/>
          <p:nvPr/>
        </p:nvCxnSpPr>
        <p:spPr>
          <a:xfrm>
            <a:off x="838200" y="685800"/>
            <a:ext cx="0" cy="594360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38200" y="685800"/>
            <a:ext cx="7543800" cy="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48556" y="31254"/>
            <a:ext cx="3323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Differentiation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 rot="16200000" flipV="1">
            <a:off x="-1293341" y="3303657"/>
            <a:ext cx="3446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Transformation</a:t>
            </a:r>
            <a:endParaRPr lang="en-US" sz="4000" b="1" dirty="0"/>
          </a:p>
        </p:txBody>
      </p:sp>
      <p:grpSp>
        <p:nvGrpSpPr>
          <p:cNvPr id="1044" name="Group 1043"/>
          <p:cNvGrpSpPr/>
          <p:nvPr/>
        </p:nvGrpSpPr>
        <p:grpSpPr>
          <a:xfrm>
            <a:off x="2532146" y="2644343"/>
            <a:ext cx="5302167" cy="1557107"/>
            <a:chOff x="2532146" y="2644343"/>
            <a:chExt cx="5302167" cy="1557107"/>
          </a:xfrm>
        </p:grpSpPr>
        <p:grpSp>
          <p:nvGrpSpPr>
            <p:cNvPr id="20" name="Group 19"/>
            <p:cNvGrpSpPr/>
            <p:nvPr/>
          </p:nvGrpSpPr>
          <p:grpSpPr>
            <a:xfrm>
              <a:off x="3493324" y="2644343"/>
              <a:ext cx="4340989" cy="1557107"/>
              <a:chOff x="3493324" y="2644343"/>
              <a:chExt cx="4340989" cy="1557107"/>
            </a:xfrm>
          </p:grpSpPr>
          <p:pic>
            <p:nvPicPr>
              <p:cNvPr id="40" name="Picture 4"/>
              <p:cNvPicPr>
                <a:picLocks noChangeAspect="1" noChangeArrowheads="1"/>
              </p:cNvPicPr>
              <p:nvPr/>
            </p:nvPicPr>
            <p:blipFill rotWithShape="1">
              <a:blip r:embed="rId22" cstate="print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PencilSketch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 bwMode="auto">
              <a:xfrm rot="2690184">
                <a:off x="3493324" y="3341141"/>
                <a:ext cx="649457" cy="429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10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2873" y="3065582"/>
                <a:ext cx="3375677" cy="648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966" y="2652047"/>
                <a:ext cx="3297347" cy="461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4"/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4060384" y="2681429"/>
                <a:ext cx="476582" cy="436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4"/>
              <p:cNvPicPr>
                <a:picLocks noChangeAspect="1" noChangeArrowheads="1"/>
              </p:cNvPicPr>
              <p:nvPr/>
            </p:nvPicPr>
            <p:blipFill rotWithShape="1">
              <a:blip r:embed="rId30" cstate="print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artisticPencilSketch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 bwMode="auto">
              <a:xfrm rot="1407335">
                <a:off x="3643909" y="3001576"/>
                <a:ext cx="382478" cy="429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4"/>
              <p:cNvPicPr>
                <a:picLocks noChangeAspect="1" noChangeArrowheads="1"/>
              </p:cNvPicPr>
              <p:nvPr/>
            </p:nvPicPr>
            <p:blipFill rotWithShape="1">
              <a:blip r:embed="rId30" cstate="print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artisticPencilSketch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 bwMode="auto">
              <a:xfrm rot="20425606">
                <a:off x="3622603" y="2644343"/>
                <a:ext cx="382478" cy="429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11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BEBA8EAE-BF5A-486C-A8C5-ECC9F3942E4B}">
                    <a14:imgProps xmlns:a14="http://schemas.microsoft.com/office/drawing/2010/main">
                      <a14:imgLayer r:embed="rId33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0750" y="3702119"/>
                <a:ext cx="2622047" cy="499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10"/>
              <p:cNvPicPr>
                <a:picLocks noChangeAspect="1" noChangeArrowheads="1"/>
              </p:cNvPicPr>
              <p:nvPr/>
            </p:nvPicPr>
            <p:blipFill rotWithShape="1">
              <a:blip r:embed="rId34" cstate="print"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364" r="86604" b="11753"/>
              <a:stretch/>
            </p:blipFill>
            <p:spPr bwMode="auto">
              <a:xfrm>
                <a:off x="4088314" y="3662846"/>
                <a:ext cx="440845" cy="492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4"/>
              <p:cNvPicPr>
                <a:picLocks noChangeAspect="1" noChangeArrowheads="1"/>
              </p:cNvPicPr>
              <p:nvPr/>
            </p:nvPicPr>
            <p:blipFill rotWithShape="1">
              <a:blip r:embed="rId36" cstate="print">
                <a:extLst>
                  <a:ext uri="{BEBA8EAE-BF5A-486C-A8C5-ECC9F3942E4B}">
                    <a14:imgProps xmlns:a14="http://schemas.microsoft.com/office/drawing/2010/main">
                      <a14:imgLayer r:embed="rId37">
                        <a14:imgEffect>
                          <a14:artisticPencilSketch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 bwMode="auto">
              <a:xfrm>
                <a:off x="4591311" y="3694235"/>
                <a:ext cx="486031" cy="429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2532146" y="2808467"/>
              <a:ext cx="1110779" cy="547272"/>
              <a:chOff x="2532146" y="2808467"/>
              <a:chExt cx="1110779" cy="547272"/>
            </a:xfrm>
          </p:grpSpPr>
          <p:pic>
            <p:nvPicPr>
              <p:cNvPr id="47" name="Picture 5"/>
              <p:cNvPicPr>
                <a:picLocks noChangeAspect="1" noChangeArrowheads="1"/>
              </p:cNvPicPr>
              <p:nvPr/>
            </p:nvPicPr>
            <p:blipFill rotWithShape="1">
              <a:blip r:embed="rId38" cstate="print">
                <a:extLst>
                  <a:ext uri="{BEBA8EAE-BF5A-486C-A8C5-ECC9F3942E4B}">
                    <a14:imgProps xmlns:a14="http://schemas.microsoft.com/office/drawing/2010/main">
                      <a14:imgLayer r:embed="rId39">
                        <a14:imgEffect>
                          <a14:artisticPencil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8" t="-1" b="2288"/>
              <a:stretch/>
            </p:blipFill>
            <p:spPr bwMode="auto">
              <a:xfrm>
                <a:off x="2532146" y="2919307"/>
                <a:ext cx="519514" cy="178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1660" y="2808467"/>
                <a:ext cx="591265" cy="547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5" name="Lightning Bolt 54"/>
              <p:cNvSpPr/>
              <p:nvPr/>
            </p:nvSpPr>
            <p:spPr>
              <a:xfrm>
                <a:off x="3210741" y="2932644"/>
                <a:ext cx="147478" cy="289588"/>
              </a:xfrm>
              <a:prstGeom prst="lightningBolt">
                <a:avLst/>
              </a:prstGeom>
              <a:solidFill>
                <a:schemeClr val="accent3"/>
              </a:solidFill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478696" y="4454322"/>
            <a:ext cx="4969854" cy="1334373"/>
            <a:chOff x="2478696" y="4454322"/>
            <a:chExt cx="4969854" cy="1334373"/>
          </a:xfrm>
        </p:grpSpPr>
        <p:pic>
          <p:nvPicPr>
            <p:cNvPr id="92" name="Picture 4"/>
            <p:cNvPicPr>
              <a:picLocks noChangeAspect="1" noChangeArrowheads="1"/>
            </p:cNvPicPr>
            <p:nvPr/>
          </p:nvPicPr>
          <p:blipFill rotWithShape="1">
            <a:blip r:embed="rId40" cstate="print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artisticPencilSketch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1115144">
              <a:off x="3245241" y="5117645"/>
              <a:ext cx="533047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4"/>
            <p:cNvPicPr>
              <a:picLocks noChangeAspect="1" noChangeArrowheads="1"/>
            </p:cNvPicPr>
            <p:nvPr/>
          </p:nvPicPr>
          <p:blipFill rotWithShape="1">
            <a:blip r:embed="rId3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artisticPencilSketch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21168313">
              <a:off x="3387271" y="4833153"/>
              <a:ext cx="382478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4"/>
            <p:cNvPicPr>
              <a:picLocks noChangeAspect="1" noChangeArrowheads="1"/>
            </p:cNvPicPr>
            <p:nvPr/>
          </p:nvPicPr>
          <p:blipFill rotWithShape="1">
            <a:blip r:embed="rId3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artisticPencilSketch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20425606">
              <a:off x="3432977" y="4549873"/>
              <a:ext cx="382478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394" y="4542952"/>
              <a:ext cx="591265" cy="547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Lightning Bolt 86"/>
            <p:cNvSpPr/>
            <p:nvPr/>
          </p:nvSpPr>
          <p:spPr>
            <a:xfrm>
              <a:off x="3015548" y="4671794"/>
              <a:ext cx="147478" cy="289588"/>
            </a:xfrm>
            <a:prstGeom prst="lightningBolt">
              <a:avLst/>
            </a:prstGeom>
            <a:solidFill>
              <a:schemeClr val="accent3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Lightning Bolt 87"/>
            <p:cNvSpPr/>
            <p:nvPr/>
          </p:nvSpPr>
          <p:spPr>
            <a:xfrm>
              <a:off x="3135074" y="4597399"/>
              <a:ext cx="147478" cy="289588"/>
            </a:xfrm>
            <a:prstGeom prst="lightningBolt">
              <a:avLst/>
            </a:prstGeom>
            <a:solidFill>
              <a:srgbClr val="DFDA00"/>
            </a:solidFill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6" name="Picture 5"/>
            <p:cNvPicPr>
              <a:picLocks noChangeAspect="1" noChangeArrowheads="1"/>
            </p:cNvPicPr>
            <p:nvPr/>
          </p:nvPicPr>
          <p:blipFill rotWithShape="1">
            <a:blip r:embed="rId42" cstate="print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67" t="-1" r="32417" b="10740"/>
            <a:stretch/>
          </p:blipFill>
          <p:spPr bwMode="auto">
            <a:xfrm>
              <a:off x="2478696" y="5011962"/>
              <a:ext cx="259757" cy="162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6"/>
            <p:cNvPicPr>
              <a:picLocks noChangeAspect="1" noChangeArrowheads="1"/>
            </p:cNvPicPr>
            <p:nvPr/>
          </p:nvPicPr>
          <p:blipFill>
            <a:blip r:embed="rId4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994" y="4901122"/>
              <a:ext cx="591265" cy="547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" name="Lightning Bolt 77"/>
            <p:cNvSpPr/>
            <p:nvPr/>
          </p:nvSpPr>
          <p:spPr>
            <a:xfrm>
              <a:off x="2863148" y="5029964"/>
              <a:ext cx="147478" cy="289588"/>
            </a:xfrm>
            <a:prstGeom prst="lightningBolt">
              <a:avLst/>
            </a:prstGeom>
            <a:solidFill>
              <a:schemeClr val="accent3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Lightning Bolt 78"/>
            <p:cNvSpPr/>
            <p:nvPr/>
          </p:nvSpPr>
          <p:spPr>
            <a:xfrm>
              <a:off x="2982674" y="4955569"/>
              <a:ext cx="147478" cy="289588"/>
            </a:xfrm>
            <a:prstGeom prst="lightningBolt">
              <a:avLst/>
            </a:prstGeom>
            <a:solidFill>
              <a:srgbClr val="DFDA00"/>
            </a:solidFill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4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936" y="4454322"/>
              <a:ext cx="2590378" cy="362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4"/>
            <p:cNvPicPr>
              <a:picLocks noChangeAspect="1" noChangeArrowheads="1"/>
            </p:cNvPicPr>
            <p:nvPr/>
          </p:nvPicPr>
          <p:blipFill rotWithShape="1">
            <a:blip r:embed="rId4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801353" y="4478500"/>
              <a:ext cx="374400" cy="343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11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BEBA8EAE-BF5A-486C-A8C5-ECC9F3942E4B}">
                  <a14:imgProps xmlns:a14="http://schemas.microsoft.com/office/drawing/2010/main">
                    <a14:imgLayer r:embed="rId5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063" y="5279568"/>
              <a:ext cx="2673487" cy="509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4"/>
            <p:cNvPicPr>
              <a:picLocks noChangeAspect="1" noChangeArrowheads="1"/>
            </p:cNvPicPr>
            <p:nvPr/>
          </p:nvPicPr>
          <p:blipFill rotWithShape="1">
            <a:blip r:embed="rId51" cstate="print">
              <a:extLst>
                <a:ext uri="{BEBA8EAE-BF5A-486C-A8C5-ECC9F3942E4B}">
                  <a14:imgProps xmlns:a14="http://schemas.microsoft.com/office/drawing/2010/main">
                    <a14:imgLayer r:embed="rId52">
                      <a14:imgEffect>
                        <a14:artisticPencilSketch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4245624" y="5271684"/>
              <a:ext cx="495566" cy="438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10"/>
            <p:cNvPicPr>
              <a:picLocks noChangeAspect="1" noChangeArrowheads="1"/>
            </p:cNvPicPr>
            <p:nvPr/>
          </p:nvPicPr>
          <p:blipFill>
            <a:blip r:embed="rId5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842" y="4796487"/>
              <a:ext cx="2617931" cy="5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10"/>
            <p:cNvPicPr>
              <a:picLocks noChangeAspect="1" noChangeArrowheads="1"/>
            </p:cNvPicPr>
            <p:nvPr/>
          </p:nvPicPr>
          <p:blipFill rotWithShape="1">
            <a:blip r:embed="rId55" cstate="print">
              <a:extLst>
                <a:ext uri="{BEBA8EAE-BF5A-486C-A8C5-ECC9F3942E4B}">
                  <a14:imgProps xmlns:a14="http://schemas.microsoft.com/office/drawing/2010/main">
                    <a14:imgLayer r:embed="rId5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64" r="86604" b="11753"/>
            <a:stretch/>
          </p:blipFill>
          <p:spPr bwMode="auto">
            <a:xfrm>
              <a:off x="3742627" y="5240295"/>
              <a:ext cx="449494" cy="502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48" name="Group 1047"/>
          <p:cNvGrpSpPr/>
          <p:nvPr/>
        </p:nvGrpSpPr>
        <p:grpSpPr>
          <a:xfrm>
            <a:off x="765338" y="1613863"/>
            <a:ext cx="1786717" cy="2156465"/>
            <a:chOff x="765338" y="1613863"/>
            <a:chExt cx="1786717" cy="2156465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38" y="2727340"/>
              <a:ext cx="1042987" cy="1042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46" name="Group 1045"/>
            <p:cNvGrpSpPr/>
            <p:nvPr/>
          </p:nvGrpSpPr>
          <p:grpSpPr>
            <a:xfrm>
              <a:off x="912480" y="1613863"/>
              <a:ext cx="1639575" cy="1911519"/>
              <a:chOff x="912480" y="1613863"/>
              <a:chExt cx="1639575" cy="1911519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113"/>
              <a:stretch/>
            </p:blipFill>
            <p:spPr bwMode="auto">
              <a:xfrm rot="2568827">
                <a:off x="1850953" y="2385014"/>
                <a:ext cx="701102" cy="703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42" name="Group 1041"/>
              <p:cNvGrpSpPr/>
              <p:nvPr/>
            </p:nvGrpSpPr>
            <p:grpSpPr>
              <a:xfrm>
                <a:off x="912480" y="1613863"/>
                <a:ext cx="1384107" cy="1911519"/>
                <a:chOff x="912480" y="1613863"/>
                <a:chExt cx="1384107" cy="1911519"/>
              </a:xfrm>
            </p:grpSpPr>
            <p:grpSp>
              <p:nvGrpSpPr>
                <p:cNvPr id="1041" name="Group 1040"/>
                <p:cNvGrpSpPr/>
                <p:nvPr/>
              </p:nvGrpSpPr>
              <p:grpSpPr>
                <a:xfrm>
                  <a:off x="1357409" y="1613863"/>
                  <a:ext cx="939178" cy="1911519"/>
                  <a:chOff x="1357409" y="1613863"/>
                  <a:chExt cx="939178" cy="1911519"/>
                </a:xfrm>
              </p:grpSpPr>
              <p:pic>
                <p:nvPicPr>
                  <p:cNvPr id="37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0113"/>
                  <a:stretch/>
                </p:blipFill>
                <p:spPr bwMode="auto">
                  <a:xfrm rot="6650186">
                    <a:off x="1594522" y="2823316"/>
                    <a:ext cx="701102" cy="7030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2" name="Picture 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0000"/>
                  <a:stretch/>
                </p:blipFill>
                <p:spPr bwMode="auto">
                  <a:xfrm rot="5400000">
                    <a:off x="1308900" y="1662372"/>
                    <a:ext cx="768281" cy="6712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9" name="Picture 10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0364" r="86604" b="11753"/>
                  <a:stretch/>
                </p:blipFill>
                <p:spPr bwMode="auto">
                  <a:xfrm>
                    <a:off x="1382761" y="2382143"/>
                    <a:ext cx="671264" cy="7500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3" name="Lightning Bolt 12"/>
                  <p:cNvSpPr/>
                  <p:nvPr/>
                </p:nvSpPr>
                <p:spPr>
                  <a:xfrm>
                    <a:off x="1549507" y="2571649"/>
                    <a:ext cx="147478" cy="289588"/>
                  </a:xfrm>
                  <a:prstGeom prst="lightningBolt">
                    <a:avLst/>
                  </a:prstGeom>
                  <a:solidFill>
                    <a:schemeClr val="accent3"/>
                  </a:solidFill>
                  <a:ln w="1905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Lightning Bolt 52"/>
                  <p:cNvSpPr/>
                  <p:nvPr/>
                </p:nvSpPr>
                <p:spPr>
                  <a:xfrm>
                    <a:off x="1808325" y="3050632"/>
                    <a:ext cx="147478" cy="289588"/>
                  </a:xfrm>
                  <a:prstGeom prst="lightningBolt">
                    <a:avLst/>
                  </a:prstGeom>
                  <a:solidFill>
                    <a:schemeClr val="accent3"/>
                  </a:solidFill>
                  <a:ln w="1905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" name="Lightning Bolt 53"/>
                  <p:cNvSpPr/>
                  <p:nvPr/>
                </p:nvSpPr>
                <p:spPr>
                  <a:xfrm>
                    <a:off x="2062848" y="2612359"/>
                    <a:ext cx="147478" cy="289588"/>
                  </a:xfrm>
                  <a:prstGeom prst="lightningBolt">
                    <a:avLst/>
                  </a:prstGeom>
                  <a:solidFill>
                    <a:schemeClr val="accent3"/>
                  </a:solidFill>
                  <a:ln w="1905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51" name="Lightning Bolt 150"/>
                <p:cNvSpPr/>
                <p:nvPr/>
              </p:nvSpPr>
              <p:spPr>
                <a:xfrm>
                  <a:off x="912480" y="2447899"/>
                  <a:ext cx="147478" cy="289588"/>
                </a:xfrm>
                <a:prstGeom prst="lightningBolt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>
                      <a:lumMod val="50000"/>
                    </a:schemeClr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5" name="TextBox 24"/>
          <p:cNvSpPr txBox="1"/>
          <p:nvPr/>
        </p:nvSpPr>
        <p:spPr>
          <a:xfrm>
            <a:off x="5933287" y="6116929"/>
            <a:ext cx="1843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Secondary AML</a:t>
            </a:r>
            <a:endParaRPr lang="en-US" sz="20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7777201" y="4731946"/>
            <a:ext cx="1235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Advanced</a:t>
            </a:r>
            <a:br>
              <a:rPr lang="en-US" sz="2000" b="1" dirty="0" smtClean="0"/>
            </a:br>
            <a:r>
              <a:rPr lang="en-US" sz="2000" b="1" dirty="0" smtClean="0"/>
              <a:t>MDS</a:t>
            </a:r>
            <a:endParaRPr lang="en-US" sz="2000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8040702" y="3097519"/>
            <a:ext cx="708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Early</a:t>
            </a:r>
            <a:br>
              <a:rPr lang="en-US" sz="2000" b="1" dirty="0" smtClean="0"/>
            </a:br>
            <a:r>
              <a:rPr lang="en-US" sz="2000" b="1" dirty="0" smtClean="0"/>
              <a:t>MDS</a:t>
            </a:r>
            <a:endParaRPr lang="en-US" sz="20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7905152" y="1231217"/>
            <a:ext cx="97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Normal</a:t>
            </a:r>
            <a:endParaRPr lang="en-US" sz="2000" b="1" dirty="0"/>
          </a:p>
        </p:txBody>
      </p:sp>
      <p:grpSp>
        <p:nvGrpSpPr>
          <p:cNvPr id="1040" name="Group 1039"/>
          <p:cNvGrpSpPr/>
          <p:nvPr/>
        </p:nvGrpSpPr>
        <p:grpSpPr>
          <a:xfrm>
            <a:off x="729408" y="3567643"/>
            <a:ext cx="1817827" cy="2211145"/>
            <a:chOff x="729408" y="3567643"/>
            <a:chExt cx="1817827" cy="2211145"/>
          </a:xfrm>
        </p:grpSpPr>
        <p:pic>
          <p:nvPicPr>
            <p:cNvPr id="167" name="Picture 13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08" y="4735800"/>
              <a:ext cx="1042987" cy="1042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39" name="Group 1038"/>
            <p:cNvGrpSpPr/>
            <p:nvPr/>
          </p:nvGrpSpPr>
          <p:grpSpPr>
            <a:xfrm>
              <a:off x="912480" y="3567643"/>
              <a:ext cx="1634755" cy="2000334"/>
              <a:chOff x="912480" y="3567643"/>
              <a:chExt cx="1634755" cy="2000334"/>
            </a:xfrm>
          </p:grpSpPr>
          <p:sp>
            <p:nvSpPr>
              <p:cNvPr id="152" name="Lightning Bolt 151"/>
              <p:cNvSpPr/>
              <p:nvPr/>
            </p:nvSpPr>
            <p:spPr>
              <a:xfrm>
                <a:off x="912480" y="4436572"/>
                <a:ext cx="147478" cy="289588"/>
              </a:xfrm>
              <a:prstGeom prst="lightningBolt">
                <a:avLst/>
              </a:prstGeom>
              <a:solidFill>
                <a:srgbClr val="DFDA00"/>
              </a:solidFill>
              <a:ln w="19050">
                <a:solidFill>
                  <a:srgbClr val="FFFF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38" name="Group 1037"/>
              <p:cNvGrpSpPr/>
              <p:nvPr/>
            </p:nvGrpSpPr>
            <p:grpSpPr>
              <a:xfrm>
                <a:off x="1352589" y="3567643"/>
                <a:ext cx="1194646" cy="2000334"/>
                <a:chOff x="1352589" y="3567643"/>
                <a:chExt cx="1194646" cy="2000334"/>
              </a:xfrm>
            </p:grpSpPr>
            <p:grpSp>
              <p:nvGrpSpPr>
                <p:cNvPr id="1025" name="Group 1024"/>
                <p:cNvGrpSpPr/>
                <p:nvPr/>
              </p:nvGrpSpPr>
              <p:grpSpPr>
                <a:xfrm>
                  <a:off x="1352589" y="3567643"/>
                  <a:ext cx="1194646" cy="2000334"/>
                  <a:chOff x="1352589" y="3567643"/>
                  <a:chExt cx="1194646" cy="2000334"/>
                </a:xfrm>
              </p:grpSpPr>
              <p:pic>
                <p:nvPicPr>
                  <p:cNvPr id="57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0113"/>
                  <a:stretch/>
                </p:blipFill>
                <p:spPr bwMode="auto">
                  <a:xfrm rot="6650186">
                    <a:off x="1589702" y="4865911"/>
                    <a:ext cx="701102" cy="7030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8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0113"/>
                  <a:stretch/>
                </p:blipFill>
                <p:spPr bwMode="auto">
                  <a:xfrm rot="2568827">
                    <a:off x="1846133" y="4427609"/>
                    <a:ext cx="701102" cy="7030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9" name="Picture 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0000"/>
                  <a:stretch/>
                </p:blipFill>
                <p:spPr bwMode="auto">
                  <a:xfrm rot="5400000">
                    <a:off x="1304080" y="3616152"/>
                    <a:ext cx="768281" cy="6712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0" name="Picture 10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0364" r="86604" b="11753"/>
                  <a:stretch/>
                </p:blipFill>
                <p:spPr bwMode="auto">
                  <a:xfrm>
                    <a:off x="1377941" y="4424738"/>
                    <a:ext cx="671264" cy="7500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61" name="Lightning Bolt 60"/>
                  <p:cNvSpPr/>
                  <p:nvPr/>
                </p:nvSpPr>
                <p:spPr>
                  <a:xfrm>
                    <a:off x="1537406" y="4654954"/>
                    <a:ext cx="147478" cy="289588"/>
                  </a:xfrm>
                  <a:prstGeom prst="lightningBolt">
                    <a:avLst/>
                  </a:prstGeom>
                  <a:solidFill>
                    <a:schemeClr val="accent3"/>
                  </a:solidFill>
                  <a:ln w="1905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" name="Lightning Bolt 61"/>
                  <p:cNvSpPr/>
                  <p:nvPr/>
                </p:nvSpPr>
                <p:spPr>
                  <a:xfrm>
                    <a:off x="1803505" y="5093227"/>
                    <a:ext cx="147478" cy="289588"/>
                  </a:xfrm>
                  <a:prstGeom prst="lightningBolt">
                    <a:avLst/>
                  </a:prstGeom>
                  <a:solidFill>
                    <a:schemeClr val="accent3"/>
                  </a:solidFill>
                  <a:ln w="1905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Lightning Bolt 62"/>
                  <p:cNvSpPr/>
                  <p:nvPr/>
                </p:nvSpPr>
                <p:spPr>
                  <a:xfrm>
                    <a:off x="2058028" y="4654954"/>
                    <a:ext cx="147478" cy="289588"/>
                  </a:xfrm>
                  <a:prstGeom prst="lightningBolt">
                    <a:avLst/>
                  </a:prstGeom>
                  <a:solidFill>
                    <a:schemeClr val="accent3"/>
                  </a:solidFill>
                  <a:ln w="1905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" name="Lightning Bolt 71"/>
                  <p:cNvSpPr/>
                  <p:nvPr/>
                </p:nvSpPr>
                <p:spPr>
                  <a:xfrm>
                    <a:off x="1639834" y="4558963"/>
                    <a:ext cx="147478" cy="289588"/>
                  </a:xfrm>
                  <a:prstGeom prst="lightningBolt">
                    <a:avLst/>
                  </a:prstGeom>
                  <a:solidFill>
                    <a:srgbClr val="DFDA00"/>
                  </a:solidFill>
                  <a:ln w="190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" name="Lightning Bolt 72"/>
                  <p:cNvSpPr/>
                  <p:nvPr/>
                </p:nvSpPr>
                <p:spPr>
                  <a:xfrm>
                    <a:off x="2150337" y="4566569"/>
                    <a:ext cx="147478" cy="289588"/>
                  </a:xfrm>
                  <a:prstGeom prst="lightningBolt">
                    <a:avLst/>
                  </a:prstGeom>
                  <a:solidFill>
                    <a:srgbClr val="DFDA00"/>
                  </a:solidFill>
                  <a:ln w="190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" name="Lightning Bolt 73"/>
                  <p:cNvSpPr/>
                  <p:nvPr/>
                </p:nvSpPr>
                <p:spPr>
                  <a:xfrm>
                    <a:off x="1925150" y="5029964"/>
                    <a:ext cx="147478" cy="289588"/>
                  </a:xfrm>
                  <a:prstGeom prst="lightningBolt">
                    <a:avLst/>
                  </a:prstGeom>
                  <a:solidFill>
                    <a:srgbClr val="DFDA00"/>
                  </a:solidFill>
                  <a:ln w="190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pic>
              <p:nvPicPr>
                <p:cNvPr id="15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0113"/>
                <a:stretch/>
              </p:blipFill>
              <p:spPr bwMode="auto">
                <a:xfrm rot="18799609">
                  <a:off x="1603811" y="4062178"/>
                  <a:ext cx="701102" cy="7030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59" name="Lightning Bolt 158"/>
                <p:cNvSpPr/>
                <p:nvPr/>
              </p:nvSpPr>
              <p:spPr>
                <a:xfrm>
                  <a:off x="1817614" y="4289494"/>
                  <a:ext cx="147478" cy="289588"/>
                </a:xfrm>
                <a:prstGeom prst="lightningBolt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0" name="Lightning Bolt 159"/>
                <p:cNvSpPr/>
                <p:nvPr/>
              </p:nvSpPr>
              <p:spPr>
                <a:xfrm>
                  <a:off x="1939259" y="4226231"/>
                  <a:ext cx="147478" cy="289588"/>
                </a:xfrm>
                <a:prstGeom prst="lightningBolt">
                  <a:avLst/>
                </a:prstGeom>
                <a:solidFill>
                  <a:srgbClr val="DFDA00"/>
                </a:solidFill>
                <a:ln w="190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049" name="Arc 1048"/>
          <p:cNvSpPr/>
          <p:nvPr/>
        </p:nvSpPr>
        <p:spPr>
          <a:xfrm rot="5773722">
            <a:off x="691085" y="-501059"/>
            <a:ext cx="9217790" cy="5111255"/>
          </a:xfrm>
          <a:prstGeom prst="arc">
            <a:avLst>
              <a:gd name="adj1" fmla="val 17013791"/>
              <a:gd name="adj2" fmla="val 835404"/>
            </a:avLst>
          </a:prstGeom>
          <a:ln w="152400"/>
          <a:effectLst>
            <a:glow rad="1905000">
              <a:schemeClr val="accent1">
                <a:satMod val="175000"/>
                <a:alpha val="80000"/>
              </a:schemeClr>
            </a:glow>
            <a:softEdge rad="762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9" name="Picture 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 rot="7738029">
            <a:off x="2151141" y="1710348"/>
            <a:ext cx="1074645" cy="42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 rot="7738029">
            <a:off x="2265482" y="3553442"/>
            <a:ext cx="1074645" cy="42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2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5" grpId="0"/>
      <p:bldP spid="156" grpId="0"/>
      <p:bldP spid="157" grpId="0"/>
      <p:bldP spid="10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10726"/>
            <a:ext cx="9144000" cy="18365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Making the Diagnosis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394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5563" y="1405947"/>
            <a:ext cx="7492874" cy="5173032"/>
            <a:chOff x="2414063" y="1676400"/>
            <a:chExt cx="5739337" cy="3962401"/>
          </a:xfrm>
        </p:grpSpPr>
        <p:sp>
          <p:nvSpPr>
            <p:cNvPr id="3" name="Oval 2"/>
            <p:cNvSpPr/>
            <p:nvPr/>
          </p:nvSpPr>
          <p:spPr>
            <a:xfrm>
              <a:off x="3505200" y="2286000"/>
              <a:ext cx="2819400" cy="289560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33021" y="3565266"/>
              <a:ext cx="1625241" cy="553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Myelodysplastic</a:t>
              </a:r>
            </a:p>
            <a:p>
              <a:pPr algn="ctr"/>
              <a:r>
                <a:rPr lang="en-US" b="1" dirty="0" smtClean="0"/>
                <a:t>Syndromes (MDS)</a:t>
              </a:r>
              <a:endParaRPr lang="en-US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1905000"/>
              <a:ext cx="1905000" cy="1828800"/>
            </a:xfrm>
            <a:prstGeom prst="ellipse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46437" y="2546068"/>
              <a:ext cx="1688924" cy="26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Aplastic</a:t>
              </a:r>
              <a:r>
                <a:rPr lang="en-US" sz="1400" b="1" dirty="0" smtClean="0"/>
                <a:t> Anemia</a:t>
              </a:r>
              <a:endParaRPr lang="en-US" sz="14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562600" y="1676400"/>
              <a:ext cx="1524000" cy="15240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29162" y="2133600"/>
              <a:ext cx="1190874" cy="448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Acute Myeloid</a:t>
              </a:r>
            </a:p>
            <a:p>
              <a:pPr algn="ctr"/>
              <a:r>
                <a:rPr lang="en-US" sz="1400" b="1" dirty="0" smtClean="0"/>
                <a:t>Leukemia (AML)</a:t>
              </a:r>
              <a:endParaRPr lang="en-US" sz="14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414063" y="3424533"/>
              <a:ext cx="1524000" cy="1524000"/>
            </a:xfrm>
            <a:prstGeom prst="ellipse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4724400" y="1790700"/>
              <a:ext cx="990600" cy="9906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800601" y="4495801"/>
              <a:ext cx="1143000" cy="1143000"/>
            </a:xfrm>
            <a:prstGeom prst="ellipse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67000" y="3881733"/>
              <a:ext cx="922463" cy="632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Paroxysmal </a:t>
              </a:r>
            </a:p>
            <a:p>
              <a:pPr algn="ctr"/>
              <a:r>
                <a:rPr lang="en-US" sz="1400" b="1" dirty="0" smtClean="0"/>
                <a:t>Nocturnal </a:t>
              </a:r>
            </a:p>
            <a:p>
              <a:pPr algn="ctr"/>
              <a:r>
                <a:rPr lang="en-US" sz="1400" b="1" dirty="0" smtClean="0"/>
                <a:t>Hematuria</a:t>
              </a:r>
              <a:endParaRPr 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8201" y="5186495"/>
              <a:ext cx="1447800" cy="26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T-LGL</a:t>
              </a:r>
              <a:endParaRPr lang="en-US" sz="1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12723" y="1905000"/>
              <a:ext cx="649877" cy="448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Fanconi</a:t>
              </a:r>
              <a:endParaRPr lang="en-US" sz="1400" b="1" dirty="0" smtClean="0"/>
            </a:p>
            <a:p>
              <a:r>
                <a:rPr lang="en-US" sz="1400" b="1" dirty="0" smtClean="0"/>
                <a:t>Anemia</a:t>
              </a:r>
              <a:endParaRPr lang="en-US" sz="1400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943600" y="2743200"/>
              <a:ext cx="2209800" cy="22098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71453" y="3657600"/>
              <a:ext cx="1378970" cy="448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 smtClean="0"/>
                <a:t>Myeloproliferative</a:t>
              </a:r>
              <a:r>
                <a:rPr lang="en-US" sz="1400" b="1" dirty="0" smtClean="0"/>
                <a:t> </a:t>
              </a:r>
            </a:p>
            <a:p>
              <a:pPr algn="ctr"/>
              <a:r>
                <a:rPr lang="en-US" sz="1400" b="1" dirty="0" smtClean="0"/>
                <a:t>Neoplasms</a:t>
              </a:r>
              <a:endParaRPr lang="en-US" sz="1400" b="1" dirty="0"/>
            </a:p>
          </p:txBody>
        </p:sp>
      </p:grp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Diagnostic Overlap</a:t>
            </a:r>
            <a:endParaRPr lang="en-US" sz="5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87"/>
            <a:ext cx="6324600" cy="12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2" y="2771017"/>
            <a:ext cx="813279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Myelodysplastic Syndromes</a:t>
            </a:r>
            <a:endParaRPr lang="en-US" sz="5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Minimum Evaluation Needed</a:t>
            </a:r>
            <a:endParaRPr lang="en-US" sz="5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876" y="1138843"/>
            <a:ext cx="88868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Diagnosis of MDS is largely MORPHOLOGIC, so you need is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lvl="3"/>
            <a:r>
              <a:rPr lang="en-US" sz="2800" dirty="0" smtClean="0"/>
              <a:t>Bone Marrow Aspirate/Biopsy</a:t>
            </a:r>
          </a:p>
          <a:p>
            <a:pPr lvl="3"/>
            <a:endParaRPr lang="en-US" sz="2800" dirty="0"/>
          </a:p>
          <a:p>
            <a:pPr lvl="3"/>
            <a:r>
              <a:rPr lang="en-US" sz="2800" dirty="0" smtClean="0"/>
              <a:t>Complete Blood Count with white cell differential</a:t>
            </a:r>
            <a:endParaRPr lang="en-US" sz="2800" dirty="0"/>
          </a:p>
          <a:p>
            <a:pPr lvl="3"/>
            <a:endParaRPr lang="en-US" sz="2800" dirty="0" smtClean="0"/>
          </a:p>
          <a:p>
            <a:pPr lvl="3"/>
            <a:r>
              <a:rPr lang="en-US" sz="2800" dirty="0" smtClean="0"/>
              <a:t>Karyotype (chromosome analysis)</a:t>
            </a:r>
          </a:p>
          <a:p>
            <a:endParaRPr lang="en-US" sz="2800" dirty="0"/>
          </a:p>
          <a:p>
            <a:r>
              <a:rPr lang="en-US" sz="2800" u="sng" dirty="0" smtClean="0"/>
              <a:t>Sometimes useful</a:t>
            </a:r>
            <a:r>
              <a:rPr lang="en-US" sz="2800" dirty="0" smtClean="0"/>
              <a:t>:</a:t>
            </a:r>
          </a:p>
          <a:p>
            <a:endParaRPr lang="en-US" sz="1400" dirty="0"/>
          </a:p>
          <a:p>
            <a:pPr lvl="3"/>
            <a:r>
              <a:rPr lang="en-US" sz="2800" dirty="0" smtClean="0"/>
              <a:t>MDS FISH panel – usually if karyotype fails</a:t>
            </a:r>
            <a:br>
              <a:rPr lang="en-US" sz="2800" dirty="0" smtClean="0"/>
            </a:br>
            <a:r>
              <a:rPr lang="en-US" sz="2800" dirty="0" smtClean="0"/>
              <a:t>Flow cytometry – aberrant </a:t>
            </a:r>
            <a:r>
              <a:rPr lang="en-US" sz="2800" dirty="0" err="1" smtClean="0"/>
              <a:t>immunophenotype</a:t>
            </a:r>
            <a:endParaRPr lang="en-US" sz="2800" dirty="0" smtClean="0"/>
          </a:p>
          <a:p>
            <a:pPr lvl="3"/>
            <a:r>
              <a:rPr lang="en-US" sz="2800" dirty="0" smtClean="0"/>
              <a:t>Genetic Testing – may become standard eventually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5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84163" y="6350000"/>
            <a:ext cx="3689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EEECE1"/>
                </a:solidFill>
                <a:latin typeface="Calibri" pitchFamily="34" charset="0"/>
              </a:rPr>
              <a:t>Valent P, et al. Leuk Res. 2007;31:727-736.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5883275" y="6550025"/>
            <a:ext cx="326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itchFamily="34" charset="0"/>
              </a:rPr>
              <a:t>Valent P et al </a:t>
            </a:r>
            <a:r>
              <a:rPr lang="en-US" sz="1400" i="1">
                <a:solidFill>
                  <a:prstClr val="black"/>
                </a:solidFill>
                <a:latin typeface="Calibri" pitchFamily="34" charset="0"/>
              </a:rPr>
              <a:t>Leuk Res</a:t>
            </a:r>
            <a:r>
              <a:rPr lang="en-US" sz="1400">
                <a:solidFill>
                  <a:prstClr val="black"/>
                </a:solidFill>
                <a:latin typeface="Calibri" pitchFamily="34" charset="0"/>
              </a:rPr>
              <a:t> 2007;31:727-736.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1000" y="1068388"/>
            <a:ext cx="2895600" cy="17954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err="1">
                <a:solidFill>
                  <a:prstClr val="black"/>
                </a:solidFill>
              </a:rPr>
              <a:t>Cytopenia</a:t>
            </a:r>
            <a:r>
              <a:rPr lang="en-US" b="1" u="sng" dirty="0">
                <a:solidFill>
                  <a:prstClr val="black"/>
                </a:solidFill>
              </a:rPr>
              <a:t>(s):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u="sng" dirty="0">
              <a:solidFill>
                <a:prstClr val="black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prstClr val="black"/>
                </a:solidFill>
              </a:rPr>
              <a:t>Hb</a:t>
            </a:r>
            <a:r>
              <a:rPr lang="en-US" dirty="0">
                <a:solidFill>
                  <a:prstClr val="black"/>
                </a:solidFill>
              </a:rPr>
              <a:t> &lt;11 g/</a:t>
            </a:r>
            <a:r>
              <a:rPr lang="en-US" dirty="0" err="1">
                <a:solidFill>
                  <a:prstClr val="black"/>
                </a:solidFill>
              </a:rPr>
              <a:t>dL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i="1" dirty="0">
                <a:solidFill>
                  <a:prstClr val="black"/>
                </a:solidFill>
              </a:rPr>
              <a:t>or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ANC &lt;1500/</a:t>
            </a:r>
            <a:r>
              <a:rPr lang="el-GR" dirty="0">
                <a:solidFill>
                  <a:prstClr val="black"/>
                </a:solidFill>
              </a:rPr>
              <a:t>μ</a:t>
            </a:r>
            <a:r>
              <a:rPr lang="en-US" dirty="0">
                <a:solidFill>
                  <a:prstClr val="black"/>
                </a:solidFill>
              </a:rPr>
              <a:t>L, </a:t>
            </a:r>
            <a:r>
              <a:rPr lang="en-US" i="1" dirty="0">
                <a:solidFill>
                  <a:prstClr val="black"/>
                </a:solidFill>
              </a:rPr>
              <a:t>or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Platelets &lt;100 x 10</a:t>
            </a:r>
            <a:r>
              <a:rPr lang="en-US" baseline="30000" dirty="0">
                <a:solidFill>
                  <a:prstClr val="black"/>
                </a:solidFill>
              </a:rPr>
              <a:t>9</a:t>
            </a:r>
            <a:r>
              <a:rPr lang="en-US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43400" y="1068388"/>
            <a:ext cx="4708525" cy="2819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prstClr val="black"/>
                </a:solidFill>
              </a:rPr>
              <a:t>MDS </a:t>
            </a:r>
            <a:r>
              <a:rPr lang="en-US" b="1" u="sng" dirty="0" smtClean="0">
                <a:solidFill>
                  <a:prstClr val="black"/>
                </a:solidFill>
              </a:rPr>
              <a:t>“decisive” </a:t>
            </a:r>
            <a:r>
              <a:rPr lang="en-US" b="1" u="sng" dirty="0">
                <a:solidFill>
                  <a:prstClr val="black"/>
                </a:solidFill>
              </a:rPr>
              <a:t>criteria:</a:t>
            </a:r>
          </a:p>
          <a:p>
            <a:pPr marL="0" lvl="1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 &gt;</a:t>
            </a:r>
            <a:r>
              <a:rPr lang="en-US" dirty="0">
                <a:solidFill>
                  <a:prstClr val="black"/>
                </a:solidFill>
              </a:rPr>
              <a:t>10% </a:t>
            </a:r>
            <a:r>
              <a:rPr lang="en-US" b="1" dirty="0">
                <a:solidFill>
                  <a:prstClr val="black"/>
                </a:solidFill>
              </a:rPr>
              <a:t>dysplastic cells </a:t>
            </a:r>
            <a:r>
              <a:rPr lang="en-US" dirty="0">
                <a:solidFill>
                  <a:prstClr val="black"/>
                </a:solidFill>
              </a:rPr>
              <a:t>in 1 or more lineages, </a:t>
            </a:r>
            <a:r>
              <a:rPr lang="en-US" i="1" dirty="0">
                <a:solidFill>
                  <a:prstClr val="black"/>
                </a:solidFill>
              </a:rPr>
              <a:t>or</a:t>
            </a:r>
          </a:p>
          <a:p>
            <a:pPr marL="0" lvl="1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 5-19</a:t>
            </a:r>
            <a:r>
              <a:rPr lang="en-US" dirty="0">
                <a:solidFill>
                  <a:prstClr val="black"/>
                </a:solidFill>
              </a:rPr>
              <a:t>% </a:t>
            </a:r>
            <a:r>
              <a:rPr lang="en-US" b="1" dirty="0">
                <a:solidFill>
                  <a:prstClr val="black"/>
                </a:solidFill>
              </a:rPr>
              <a:t>blasts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i="1" dirty="0">
                <a:solidFill>
                  <a:prstClr val="black"/>
                </a:solidFill>
              </a:rPr>
              <a:t>or</a:t>
            </a:r>
          </a:p>
          <a:p>
            <a:pPr marL="0" lvl="1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 Abnormal </a:t>
            </a:r>
            <a:r>
              <a:rPr lang="en-US" b="1" dirty="0">
                <a:solidFill>
                  <a:prstClr val="black"/>
                </a:solidFill>
              </a:rPr>
              <a:t>karyotype</a:t>
            </a:r>
            <a:r>
              <a:rPr lang="en-US" dirty="0">
                <a:solidFill>
                  <a:prstClr val="black"/>
                </a:solidFill>
              </a:rPr>
              <a:t> typical for MDS, </a:t>
            </a:r>
            <a:r>
              <a:rPr lang="en-US" i="1" dirty="0">
                <a:solidFill>
                  <a:prstClr val="black"/>
                </a:solidFill>
              </a:rPr>
              <a:t>or</a:t>
            </a:r>
          </a:p>
          <a:p>
            <a:pPr marL="171450" lvl="1" indent="-171450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Evidence </a:t>
            </a:r>
            <a:r>
              <a:rPr lang="en-US" dirty="0">
                <a:solidFill>
                  <a:prstClr val="black"/>
                </a:solidFill>
              </a:rPr>
              <a:t>of </a:t>
            </a:r>
            <a:r>
              <a:rPr lang="en-US" b="1" dirty="0">
                <a:solidFill>
                  <a:prstClr val="black"/>
                </a:solidFill>
              </a:rPr>
              <a:t>clonality</a:t>
            </a:r>
            <a:r>
              <a:rPr lang="en-US" dirty="0">
                <a:solidFill>
                  <a:prstClr val="black"/>
                </a:solidFill>
              </a:rPr>
              <a:t> (by FISH or another test)</a:t>
            </a:r>
          </a:p>
        </p:txBody>
      </p:sp>
      <p:sp>
        <p:nvSpPr>
          <p:cNvPr id="3" name="Cross 2"/>
          <p:cNvSpPr/>
          <p:nvPr/>
        </p:nvSpPr>
        <p:spPr>
          <a:xfrm>
            <a:off x="3352800" y="1524000"/>
            <a:ext cx="914400" cy="914400"/>
          </a:xfrm>
          <a:prstGeom prst="plus">
            <a:avLst>
              <a:gd name="adj" fmla="val 361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4163" y="3962400"/>
            <a:ext cx="8402637" cy="25590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prstClr val="black"/>
                </a:solidFill>
              </a:rPr>
              <a:t>Other causes of </a:t>
            </a:r>
            <a:r>
              <a:rPr lang="en-US" b="1" u="sng" dirty="0" err="1">
                <a:solidFill>
                  <a:prstClr val="black"/>
                </a:solidFill>
              </a:rPr>
              <a:t>cytopenias</a:t>
            </a:r>
            <a:r>
              <a:rPr lang="en-US" b="1" u="sng" dirty="0">
                <a:solidFill>
                  <a:prstClr val="black"/>
                </a:solidFill>
              </a:rPr>
              <a:t> and morphological changes EXCLUDED: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solidFill>
                  <a:prstClr val="black"/>
                </a:solidFill>
              </a:rPr>
              <a:t>Vitamin B12/</a:t>
            </a:r>
            <a:r>
              <a:rPr lang="en-US" i="1" dirty="0" err="1">
                <a:solidFill>
                  <a:prstClr val="black"/>
                </a:solidFill>
              </a:rPr>
              <a:t>folate</a:t>
            </a:r>
            <a:r>
              <a:rPr lang="en-US" i="1" dirty="0">
                <a:solidFill>
                  <a:prstClr val="black"/>
                </a:solidFill>
              </a:rPr>
              <a:t> deficiency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solidFill>
                  <a:prstClr val="black"/>
                </a:solidFill>
              </a:rPr>
              <a:t>HIV or other viral infection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solidFill>
                  <a:prstClr val="black"/>
                </a:solidFill>
              </a:rPr>
              <a:t>Copper deficiency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solidFill>
                  <a:prstClr val="black"/>
                </a:solidFill>
              </a:rPr>
              <a:t>Alcohol abuse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solidFill>
                  <a:prstClr val="black"/>
                </a:solidFill>
              </a:rPr>
              <a:t>Medications (esp. methotrexate, azathioprine, recent chemotherapy)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solidFill>
                  <a:prstClr val="black"/>
                </a:solidFill>
              </a:rPr>
              <a:t>Autoimmune conditions (ITP, </a:t>
            </a:r>
            <a:r>
              <a:rPr lang="en-US" i="1" dirty="0" err="1">
                <a:solidFill>
                  <a:prstClr val="black"/>
                </a:solidFill>
              </a:rPr>
              <a:t>Felty</a:t>
            </a:r>
            <a:r>
              <a:rPr lang="en-US" i="1" dirty="0">
                <a:solidFill>
                  <a:prstClr val="black"/>
                </a:solidFill>
              </a:rPr>
              <a:t> syndrome, SLE etc.)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solidFill>
                  <a:prstClr val="black"/>
                </a:solidFill>
              </a:rPr>
              <a:t>Congenital syndromes (</a:t>
            </a:r>
            <a:r>
              <a:rPr lang="en-US" i="1" dirty="0" err="1">
                <a:solidFill>
                  <a:prstClr val="black"/>
                </a:solidFill>
              </a:rPr>
              <a:t>Fanconi</a:t>
            </a:r>
            <a:r>
              <a:rPr lang="en-US" i="1" dirty="0">
                <a:solidFill>
                  <a:prstClr val="black"/>
                </a:solidFill>
              </a:rPr>
              <a:t> anemia etc.)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solidFill>
                  <a:prstClr val="black"/>
                </a:solidFill>
              </a:rPr>
              <a:t>Other hematological disorders (aplastic anemia, LGL disorders, MPN etc.)</a:t>
            </a:r>
          </a:p>
        </p:txBody>
      </p:sp>
      <p:sp>
        <p:nvSpPr>
          <p:cNvPr id="9" name="Cross 8"/>
          <p:cNvSpPr/>
          <p:nvPr/>
        </p:nvSpPr>
        <p:spPr>
          <a:xfrm>
            <a:off x="1203065" y="2965332"/>
            <a:ext cx="914400" cy="914400"/>
          </a:xfrm>
          <a:prstGeom prst="plus">
            <a:avLst>
              <a:gd name="adj" fmla="val 3416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Minimal Diagnostic Criteria</a:t>
            </a:r>
            <a:endParaRPr lang="en-US" sz="5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6550025"/>
            <a:ext cx="31288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</a:rPr>
              <a:t>Slide borrowed from Dr. David Steensma</a:t>
            </a:r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Looking for Answers</a:t>
            </a:r>
            <a:endParaRPr lang="en-US" sz="5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098" y="1257647"/>
            <a:ext cx="8533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65 year-old woman with mild anemia and a platelet count that fell slowly from 230 to 97 over the past 3 years.</a:t>
            </a:r>
          </a:p>
        </p:txBody>
      </p:sp>
      <p:pic>
        <p:nvPicPr>
          <p:cNvPr id="2052" name="Picture 4" descr="http://images.wisegeek.com/12-red-blood-cel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4"/>
          <a:stretch/>
        </p:blipFill>
        <p:spPr bwMode="auto">
          <a:xfrm>
            <a:off x="3007311" y="5539961"/>
            <a:ext cx="1337871" cy="11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395899" y="5511561"/>
            <a:ext cx="1406390" cy="1171564"/>
            <a:chOff x="342999" y="5169066"/>
            <a:chExt cx="1406390" cy="1171564"/>
          </a:xfrm>
        </p:grpSpPr>
        <p:pic>
          <p:nvPicPr>
            <p:cNvPr id="26" name="Picture 2" descr="leukocytes (white blood cells)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1"/>
            <a:stretch/>
          </p:blipFill>
          <p:spPr bwMode="auto">
            <a:xfrm>
              <a:off x="342999" y="5754848"/>
              <a:ext cx="1406390" cy="58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leukocytes (white blood cells)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19"/>
            <a:stretch/>
          </p:blipFill>
          <p:spPr bwMode="auto">
            <a:xfrm>
              <a:off x="496345" y="5169066"/>
              <a:ext cx="1099699" cy="58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Straight Connector 13"/>
          <p:cNvCxnSpPr/>
          <p:nvPr/>
        </p:nvCxnSpPr>
        <p:spPr>
          <a:xfrm>
            <a:off x="1324751" y="2410117"/>
            <a:ext cx="0" cy="28928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315587" y="5305717"/>
            <a:ext cx="47877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03" y="5522393"/>
            <a:ext cx="1536423" cy="114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81009" y="2692749"/>
            <a:ext cx="897774" cy="1163782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19515" y="2692749"/>
            <a:ext cx="897774" cy="1163782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58021" y="2692749"/>
            <a:ext cx="897774" cy="1163782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34547" y="3615462"/>
            <a:ext cx="390698" cy="16874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11559" y="4396858"/>
            <a:ext cx="390698" cy="90608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473053" y="3947971"/>
            <a:ext cx="390698" cy="13549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9242" y="2859141"/>
            <a:ext cx="1138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Normal</a:t>
            </a: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Range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3381" y="2634353"/>
            <a:ext cx="29072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28700" algn="l"/>
              </a:tabLst>
            </a:pPr>
            <a:r>
              <a:rPr lang="en-US" sz="2000" dirty="0" smtClean="0"/>
              <a:t>B12 level	- Normal</a:t>
            </a:r>
          </a:p>
          <a:p>
            <a:pPr>
              <a:tabLst>
                <a:tab pos="1028700" algn="l"/>
              </a:tabLst>
            </a:pPr>
            <a:r>
              <a:rPr lang="en-US" sz="2000" dirty="0" err="1" smtClean="0"/>
              <a:t>Folate</a:t>
            </a:r>
            <a:r>
              <a:rPr lang="en-US" sz="2000" dirty="0" smtClean="0"/>
              <a:t>	- Normal</a:t>
            </a:r>
          </a:p>
          <a:p>
            <a:pPr>
              <a:tabLst>
                <a:tab pos="1028700" algn="l"/>
              </a:tabLst>
            </a:pPr>
            <a:r>
              <a:rPr lang="en-US" sz="2000" dirty="0" smtClean="0"/>
              <a:t>Thyroid	- Normal</a:t>
            </a:r>
          </a:p>
          <a:p>
            <a:endParaRPr lang="en-US" sz="2000" dirty="0"/>
          </a:p>
          <a:p>
            <a:r>
              <a:rPr lang="en-US" sz="2000" dirty="0" smtClean="0"/>
              <a:t>No toxic medications</a:t>
            </a:r>
          </a:p>
          <a:p>
            <a:endParaRPr lang="en-US" sz="2000" dirty="0"/>
          </a:p>
          <a:p>
            <a:r>
              <a:rPr lang="en-US" sz="2000" dirty="0" smtClean="0"/>
              <a:t>No alcohol use</a:t>
            </a:r>
          </a:p>
          <a:p>
            <a:endParaRPr lang="en-US" sz="2000" dirty="0"/>
          </a:p>
          <a:p>
            <a:r>
              <a:rPr lang="en-US" sz="2000" dirty="0" smtClean="0"/>
              <a:t>No chronic illness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78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8449" y="4211210"/>
            <a:ext cx="3529052" cy="2646789"/>
          </a:xfrm>
          <a:prstGeom prst="rect">
            <a:avLst/>
          </a:prstGeom>
        </p:spPr>
      </p:pic>
      <p:pic>
        <p:nvPicPr>
          <p:cNvPr id="23" name="Picture 22" descr="as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960" y="4210856"/>
            <a:ext cx="3526198" cy="2644649"/>
          </a:xfrm>
          <a:prstGeom prst="rect">
            <a:avLst/>
          </a:prstGeom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Bone Marrow Biopsy</a:t>
            </a:r>
            <a:endParaRPr lang="en-US" sz="5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096" y="1015139"/>
            <a:ext cx="8533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65 year-old woman with mild anemia and a platelet count that fell slowly from 230 to 97 over the past 3 years.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98316" y="1974525"/>
            <a:ext cx="3829318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Too many cells in the bone marrow</a:t>
            </a:r>
          </a:p>
          <a:p>
            <a:endParaRPr lang="en-US" sz="2000" dirty="0"/>
          </a:p>
          <a:p>
            <a:r>
              <a:rPr lang="en-US" sz="2000" dirty="0" smtClean="0"/>
              <a:t>No extra ‘blasts’ seen</a:t>
            </a:r>
          </a:p>
          <a:p>
            <a:endParaRPr lang="en-US" sz="2000" dirty="0"/>
          </a:p>
          <a:p>
            <a:r>
              <a:rPr lang="en-US" sz="2000" dirty="0" smtClean="0"/>
              <a:t>Chromosomes are NORMAL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04596" y="1919229"/>
            <a:ext cx="2200634" cy="1964021"/>
            <a:chOff x="1315587" y="2410117"/>
            <a:chExt cx="4787793" cy="4273008"/>
          </a:xfrm>
        </p:grpSpPr>
        <p:pic>
          <p:nvPicPr>
            <p:cNvPr id="20" name="Picture 4" descr="http://images.wisegeek.com/12-red-blood-cell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44"/>
            <a:stretch/>
          </p:blipFill>
          <p:spPr bwMode="auto">
            <a:xfrm>
              <a:off x="3007311" y="5539961"/>
              <a:ext cx="1337871" cy="1114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1395899" y="5511561"/>
              <a:ext cx="1406390" cy="1171564"/>
              <a:chOff x="342999" y="5169066"/>
              <a:chExt cx="1406390" cy="1171564"/>
            </a:xfrm>
          </p:grpSpPr>
          <p:pic>
            <p:nvPicPr>
              <p:cNvPr id="25" name="Picture 2" descr="leukocytes (white blood cells)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81"/>
              <a:stretch/>
            </p:blipFill>
            <p:spPr bwMode="auto">
              <a:xfrm>
                <a:off x="342999" y="5754848"/>
                <a:ext cx="1406390" cy="585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leukocytes (white blood cells)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19"/>
              <a:stretch/>
            </p:blipFill>
            <p:spPr bwMode="auto">
              <a:xfrm>
                <a:off x="496345" y="5169066"/>
                <a:ext cx="1099699" cy="585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7" name="Straight Connector 26"/>
            <p:cNvCxnSpPr/>
            <p:nvPr/>
          </p:nvCxnSpPr>
          <p:spPr>
            <a:xfrm>
              <a:off x="1324751" y="2410117"/>
              <a:ext cx="0" cy="28928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315587" y="5305717"/>
              <a:ext cx="47877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203" y="5522393"/>
              <a:ext cx="1536423" cy="114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1681009" y="2692749"/>
              <a:ext cx="897774" cy="1163782"/>
            </a:xfrm>
            <a:prstGeom prst="rect">
              <a:avLst/>
            </a:prstGeom>
            <a:solidFill>
              <a:schemeClr val="accent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19515" y="2692749"/>
              <a:ext cx="897774" cy="1163782"/>
            </a:xfrm>
            <a:prstGeom prst="rect">
              <a:avLst/>
            </a:prstGeom>
            <a:solidFill>
              <a:schemeClr val="accent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758021" y="2692749"/>
              <a:ext cx="897774" cy="1163782"/>
            </a:xfrm>
            <a:prstGeom prst="rect">
              <a:avLst/>
            </a:prstGeom>
            <a:solidFill>
              <a:schemeClr val="accent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34547" y="3615462"/>
              <a:ext cx="390698" cy="16874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11559" y="4396858"/>
              <a:ext cx="390698" cy="906087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473053" y="3947971"/>
              <a:ext cx="390698" cy="135497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092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10726"/>
            <a:ext cx="9144000" cy="18365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Classification of MDS Subtypes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103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441325" y="635635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+mj-lt"/>
                <a:ea typeface="ＭＳ Ｐゴシック" pitchFamily="34" charset="-128"/>
              </a:rPr>
              <a:t>World Health Organization MDS </a:t>
            </a:r>
            <a:r>
              <a:rPr lang="en-US" sz="2400" b="1" dirty="0" smtClean="0">
                <a:latin typeface="+mj-lt"/>
                <a:ea typeface="ＭＳ Ｐゴシック" pitchFamily="34" charset="-128"/>
              </a:rPr>
              <a:t>categories </a:t>
            </a:r>
            <a:r>
              <a:rPr lang="en-US" sz="2400" b="1" dirty="0">
                <a:latin typeface="+mj-lt"/>
                <a:ea typeface="ＭＳ Ｐゴシック" pitchFamily="34" charset="-128"/>
              </a:rPr>
              <a:t>(2008)</a:t>
            </a:r>
          </a:p>
        </p:txBody>
      </p:sp>
      <p:graphicFrame>
        <p:nvGraphicFramePr>
          <p:cNvPr id="1710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269708"/>
              </p:ext>
            </p:extLst>
          </p:nvPr>
        </p:nvGraphicFramePr>
        <p:xfrm>
          <a:off x="0" y="513462"/>
          <a:ext cx="9144001" cy="5842888"/>
        </p:xfrm>
        <a:graphic>
          <a:graphicData uri="http://schemas.openxmlformats.org/drawingml/2006/table">
            <a:tbl>
              <a:tblPr/>
              <a:tblGrid>
                <a:gridCol w="2133600"/>
                <a:gridCol w="2012950"/>
                <a:gridCol w="2101850"/>
                <a:gridCol w="2895601"/>
              </a:tblGrid>
              <a:tr h="343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Abbreviation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Blood findings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Bone Marrow findings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57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Refractory cytopenia with unilineage dysplasia (RCUD)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Refractory anemia (RA)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Unicytopenia; occasionally bicytopenia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or rare blasts (&lt;1%)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Unilineage dysplasia (≥10% of cells in one myeloid lineage)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&lt;5% blasts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&lt;15% of erythroid precursors are ring sideroblasts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</a:tr>
              <a:tr h="3565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Refractory neutropenia (RN)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</a:tr>
              <a:tr h="3565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Refractory thrombocytopenia (RT)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</a:tr>
              <a:tr h="632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Refractory anemia with ring sideroblasts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RARS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Anemia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blasts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≥15% of erythroid precursors are ring sideroblasts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Erythroid dysplasia only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&lt;5% blasts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</a:tr>
              <a:tr h="769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MDS associated with isolated del(5q)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Del(5q)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Anemia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Usually normal or increased platelet count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or rare blasts (&lt;1%)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Isolated 5q31 deletion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Normal to increased megakaryocytes with hypolobated nuclei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&lt;5% blasts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Auer rods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</a:tr>
              <a:tr h="771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Refractory cytopenia with multilineage dysplasia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4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RCMD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4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Cytopenia(s)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or rare blasts (&lt;1%)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Auer rods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&lt;1 x 10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/L monocytes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4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≥10% of cells in ≥2 myeloid lineages dysplastic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&lt;5% blasts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Auer rods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±15% ring sideroblasts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47B">
                        <a:alpha val="50000"/>
                      </a:srgbClr>
                    </a:solidFill>
                  </a:tcPr>
                </a:tc>
              </a:tr>
              <a:tr h="632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Refractory anemia with excess blasts, type 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37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RAEB-1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37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Cytopenia(s)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&lt;5% blasts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Auer rods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&lt;1 x 10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/L monocytes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37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Unilineage or multilineage dysplasia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5-9% blasts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Auer rods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377">
                        <a:alpha val="50000"/>
                      </a:srgbClr>
                    </a:solidFill>
                  </a:tcPr>
                </a:tc>
              </a:tr>
              <a:tr h="632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Refractory anemia with excess blasts, type 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78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RAEB-2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78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Cytopenia(s)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5-19% blasts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±Auer rods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&lt;1 x 10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/L monocytes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78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Unilineage or multilineage dysplasia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10-19% blasts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±Auer rods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7878">
                        <a:alpha val="50000"/>
                      </a:srgbClr>
                    </a:solidFill>
                  </a:tcPr>
                </a:tc>
              </a:tr>
              <a:tr h="632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MDS - unclassified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MDS-U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Cytopenia(s)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≤1% blasts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Minimal dysplasia but clonal cytogenetic abnormality considered presumptive evidence of MDS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&lt;5% blasts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sp>
        <p:nvSpPr>
          <p:cNvPr id="171091" name="Text Box 83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err="1" smtClean="0">
                <a:ea typeface="ＭＳ Ｐゴシック" pitchFamily="34" charset="-128"/>
              </a:rPr>
              <a:t>Swerdlow</a:t>
            </a:r>
            <a:r>
              <a:rPr lang="en-US" sz="1200" dirty="0" smtClean="0">
                <a:ea typeface="ＭＳ Ｐゴシック" pitchFamily="34" charset="-128"/>
              </a:rPr>
              <a:t> SH, Campo E, et al, eds.  </a:t>
            </a:r>
            <a:r>
              <a:rPr lang="en-US" sz="1200" i="1" dirty="0" smtClean="0">
                <a:ea typeface="ＭＳ Ｐゴシック" pitchFamily="34" charset="-128"/>
              </a:rPr>
              <a:t>WHO Classification of Tumours of Haematopoietic and Lymphoid Tissues</a:t>
            </a:r>
            <a:r>
              <a:rPr lang="en-US" sz="1200" dirty="0" smtClean="0">
                <a:ea typeface="ＭＳ Ｐゴシック" pitchFamily="34" charset="-128"/>
              </a:rPr>
              <a:t>, 4</a:t>
            </a:r>
            <a:r>
              <a:rPr lang="en-US" sz="1200" baseline="30000" dirty="0" smtClean="0">
                <a:ea typeface="ＭＳ Ｐゴシック" pitchFamily="34" charset="-128"/>
              </a:rPr>
              <a:t>th</a:t>
            </a:r>
            <a:r>
              <a:rPr lang="en-US" sz="1200" dirty="0" smtClean="0">
                <a:ea typeface="ＭＳ Ｐゴシック" pitchFamily="34" charset="-128"/>
              </a:rPr>
              <a:t> edition. </a:t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Lyon: IARC Press, 2008, page 89 (Section: </a:t>
            </a:r>
            <a:r>
              <a:rPr lang="en-US" sz="1200" dirty="0" err="1" smtClean="0">
                <a:ea typeface="ＭＳ Ｐゴシック" pitchFamily="34" charset="-128"/>
              </a:rPr>
              <a:t>Brunning</a:t>
            </a:r>
            <a:r>
              <a:rPr lang="en-US" sz="1200" dirty="0" smtClean="0">
                <a:ea typeface="ＭＳ Ｐゴシック" pitchFamily="34" charset="-128"/>
              </a:rPr>
              <a:t> RD et al, “Myelodysplastic syndromes/neoplasms, overview)”.</a:t>
            </a:r>
            <a:endParaRPr lang="en-US" sz="1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6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Overview</a:t>
            </a:r>
            <a:endParaRPr lang="en-US" sz="5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" y="1432560"/>
            <a:ext cx="7589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Introduction to MDS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Pathophysiology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Clinical Practice</a:t>
            </a:r>
          </a:p>
          <a:p>
            <a:r>
              <a:rPr lang="en-US" sz="3200" dirty="0" smtClean="0"/>
              <a:t>	- Making the diagnosis</a:t>
            </a:r>
          </a:p>
          <a:p>
            <a:r>
              <a:rPr lang="en-US" sz="3200" dirty="0" smtClean="0"/>
              <a:t>	- Risk stratification</a:t>
            </a:r>
          </a:p>
          <a:p>
            <a:r>
              <a:rPr lang="en-US" sz="3200" dirty="0" smtClean="0"/>
              <a:t>	- Selecting therapy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Future Directions/Challenges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17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441325" y="635635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+mj-lt"/>
                <a:ea typeface="ＭＳ Ｐゴシック" pitchFamily="34" charset="-128"/>
              </a:rPr>
              <a:t>World Health Organization </a:t>
            </a:r>
            <a:r>
              <a:rPr lang="en-US" sz="2400" b="1" dirty="0" smtClean="0">
                <a:latin typeface="+mj-lt"/>
                <a:ea typeface="ＭＳ Ｐゴシック" pitchFamily="34" charset="-128"/>
              </a:rPr>
              <a:t>MDS/MPN categories </a:t>
            </a:r>
            <a:r>
              <a:rPr lang="en-US" sz="2400" b="1" dirty="0">
                <a:latin typeface="+mj-lt"/>
                <a:ea typeface="ＭＳ Ｐゴシック" pitchFamily="34" charset="-128"/>
              </a:rPr>
              <a:t>(2008)</a:t>
            </a:r>
          </a:p>
        </p:txBody>
      </p:sp>
      <p:graphicFrame>
        <p:nvGraphicFramePr>
          <p:cNvPr id="1710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074298"/>
              </p:ext>
            </p:extLst>
          </p:nvPr>
        </p:nvGraphicFramePr>
        <p:xfrm>
          <a:off x="-1" y="958939"/>
          <a:ext cx="9144001" cy="5118597"/>
        </p:xfrm>
        <a:graphic>
          <a:graphicData uri="http://schemas.openxmlformats.org/drawingml/2006/table">
            <a:tbl>
              <a:tblPr/>
              <a:tblGrid>
                <a:gridCol w="2133600"/>
                <a:gridCol w="2012950"/>
                <a:gridCol w="2101850"/>
                <a:gridCol w="2895601"/>
              </a:tblGrid>
              <a:tr h="343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Abbreviation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Blood findings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Bone Marrow findings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45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Refractory anemia with ring sideroblasts and thrombocytosis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RARS-T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Anemia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blasts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≥450 x 10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/L platelets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≥15% of erythroid precursors are ring sideroblasts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Erythroid dysplasia only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&lt;5% blasts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proliferation of large megakaryocytes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63A">
                        <a:alpha val="50000"/>
                      </a:srgbClr>
                    </a:solidFill>
                  </a:tcPr>
                </a:tc>
              </a:tr>
              <a:tr h="771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Chronic myelomonocytic leukemia, type 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4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CMML-1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4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&gt;1 x 10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/L monocytes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&lt;5% blasts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4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Unilineage or multilineage dysplasia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&lt;10% blasts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47B">
                        <a:alpha val="50000"/>
                      </a:srgbClr>
                    </a:solidFill>
                  </a:tcPr>
                </a:tc>
              </a:tr>
              <a:tr h="771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Chronic myelomonocytic leukemia, type 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4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CMML-2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4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&gt;1 x 10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/L monocytes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5%-19% blasts or Auer rods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4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Unilineage or multilineage dysplasia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10%-19% blasts or Auer rods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47B">
                        <a:alpha val="50000"/>
                      </a:srgbClr>
                    </a:solidFill>
                  </a:tcPr>
                </a:tc>
              </a:tr>
              <a:tr h="783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Atypical chronic myeloid leukemia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37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aCML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37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WBC &gt; 13 x 10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/L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Neutrophil precursors &gt;10%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&lt;20% blasts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37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Hypercellular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&lt;20% blasts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BCR-ABL1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negative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377">
                        <a:alpha val="50000"/>
                      </a:srgbClr>
                    </a:solidFill>
                  </a:tcPr>
                </a:tc>
              </a:tr>
              <a:tr h="773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Juvenile myelomonocytic leukemia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78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JMML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78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&gt;1 x 10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/L monocytes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&lt;20% blasts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78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Unilineage or multilineage dysplasia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&lt;20% blasts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BCR-ABL1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negative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7878">
                        <a:alpha val="50000"/>
                      </a:srgbClr>
                    </a:solidFill>
                  </a:tcPr>
                </a:tc>
              </a:tr>
              <a:tr h="820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MDS/MPN – unclassified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(‘Overlap Syndrome’)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MDS/MPN-U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Dysplasia with myeloproliferative features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prior MDS or MPN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Dysplasia with myeloproliferative features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sp>
        <p:nvSpPr>
          <p:cNvPr id="171091" name="Text Box 83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err="1" smtClean="0">
                <a:ea typeface="ＭＳ Ｐゴシック" pitchFamily="34" charset="-128"/>
              </a:rPr>
              <a:t>Swerdlow</a:t>
            </a:r>
            <a:r>
              <a:rPr lang="en-US" sz="1200" dirty="0" smtClean="0">
                <a:ea typeface="ＭＳ Ｐゴシック" pitchFamily="34" charset="-128"/>
              </a:rPr>
              <a:t> SH, Campo E, et al, eds.  </a:t>
            </a:r>
            <a:r>
              <a:rPr lang="en-US" sz="1200" i="1" dirty="0" smtClean="0">
                <a:ea typeface="ＭＳ Ｐゴシック" pitchFamily="34" charset="-128"/>
              </a:rPr>
              <a:t>WHO Classification of Tumours of Haematopoietic and Lymphoid Tissues</a:t>
            </a:r>
            <a:r>
              <a:rPr lang="en-US" sz="1200" dirty="0" smtClean="0">
                <a:ea typeface="ＭＳ Ｐゴシック" pitchFamily="34" charset="-128"/>
              </a:rPr>
              <a:t>, 4</a:t>
            </a:r>
            <a:r>
              <a:rPr lang="en-US" sz="1200" baseline="30000" dirty="0" smtClean="0">
                <a:ea typeface="ＭＳ Ｐゴシック" pitchFamily="34" charset="-128"/>
              </a:rPr>
              <a:t>th</a:t>
            </a:r>
            <a:r>
              <a:rPr lang="en-US" sz="1200" dirty="0" smtClean="0">
                <a:ea typeface="ＭＳ Ｐゴシック" pitchFamily="34" charset="-128"/>
              </a:rPr>
              <a:t> edition. </a:t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Lyon: IARC Press, 2008, page 89 (Section: </a:t>
            </a:r>
            <a:r>
              <a:rPr lang="en-US" sz="1200" dirty="0" err="1" smtClean="0">
                <a:ea typeface="ＭＳ Ｐゴシック" pitchFamily="34" charset="-128"/>
              </a:rPr>
              <a:t>Brunning</a:t>
            </a:r>
            <a:r>
              <a:rPr lang="en-US" sz="1200" dirty="0" smtClean="0">
                <a:ea typeface="ＭＳ Ｐゴシック" pitchFamily="34" charset="-128"/>
              </a:rPr>
              <a:t> RD et al, “Myelodysplastic syndromes/neoplasms, overview)”.</a:t>
            </a:r>
            <a:endParaRPr lang="en-US" sz="1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22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Genetic Abnormalities in MDS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271221" y="5048250"/>
            <a:ext cx="8555064" cy="1173244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accent2"/>
              </a:gs>
              <a:gs pos="86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9486" y="1301862"/>
            <a:ext cx="226275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 smtClean="0"/>
              <a:t>Translocations /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Rearrangements</a:t>
            </a:r>
          </a:p>
          <a:p>
            <a:endParaRPr lang="en-US" sz="12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Rare in MDS:</a:t>
            </a:r>
            <a:br>
              <a:rPr lang="en-US" dirty="0" smtClean="0"/>
            </a:br>
            <a:endParaRPr lang="en-US" dirty="0" smtClean="0"/>
          </a:p>
          <a:p>
            <a:pPr marL="231775">
              <a:spcAft>
                <a:spcPts val="600"/>
              </a:spcAft>
            </a:pPr>
            <a:r>
              <a:rPr lang="en-US" dirty="0" smtClean="0"/>
              <a:t>t(6;9)</a:t>
            </a:r>
          </a:p>
          <a:p>
            <a:pPr marL="231775">
              <a:spcAft>
                <a:spcPts val="600"/>
              </a:spcAft>
            </a:pPr>
            <a:r>
              <a:rPr lang="en-US" dirty="0" err="1" smtClean="0"/>
              <a:t>i</a:t>
            </a:r>
            <a:r>
              <a:rPr lang="en-US" dirty="0" smtClean="0"/>
              <a:t>(17q)</a:t>
            </a:r>
          </a:p>
          <a:p>
            <a:pPr marL="231775">
              <a:spcAft>
                <a:spcPts val="600"/>
              </a:spcAft>
            </a:pPr>
            <a:r>
              <a:rPr lang="en-US" dirty="0" smtClean="0"/>
              <a:t>t(1;7)</a:t>
            </a:r>
          </a:p>
          <a:p>
            <a:pPr marL="231775">
              <a:spcAft>
                <a:spcPts val="600"/>
              </a:spcAft>
            </a:pPr>
            <a:r>
              <a:rPr lang="en-US" dirty="0" smtClean="0"/>
              <a:t>t(3;?)</a:t>
            </a:r>
          </a:p>
          <a:p>
            <a:pPr marL="231775">
              <a:spcAft>
                <a:spcPts val="600"/>
              </a:spcAft>
            </a:pPr>
            <a:r>
              <a:rPr lang="en-US" dirty="0" smtClean="0"/>
              <a:t>t(11;?)</a:t>
            </a:r>
          </a:p>
          <a:p>
            <a:pPr marL="231775">
              <a:spcAft>
                <a:spcPts val="600"/>
              </a:spcAft>
            </a:pPr>
            <a:r>
              <a:rPr lang="en-US" dirty="0" smtClean="0"/>
              <a:t>inv(3)</a:t>
            </a:r>
          </a:p>
          <a:p>
            <a:pPr marL="231775">
              <a:spcAft>
                <a:spcPts val="600"/>
              </a:spcAft>
            </a:pPr>
            <a:r>
              <a:rPr lang="en-US" dirty="0" err="1" smtClean="0"/>
              <a:t>idic</a:t>
            </a:r>
            <a:r>
              <a:rPr lang="en-US" dirty="0" smtClean="0"/>
              <a:t>(X)(q13)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26959" y="1301862"/>
            <a:ext cx="257530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dirty="0" smtClean="0"/>
              <a:t>Uniparental disomy / </a:t>
            </a:r>
          </a:p>
          <a:p>
            <a:pPr algn="ctr">
              <a:spcAft>
                <a:spcPts val="0"/>
              </a:spcAft>
            </a:pPr>
            <a:r>
              <a:rPr lang="en-US" dirty="0" smtClean="0"/>
              <a:t>Microdeletions</a:t>
            </a:r>
          </a:p>
          <a:p>
            <a:endParaRPr lang="en-US" sz="12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Rare - often at sites of point mutations:</a:t>
            </a:r>
          </a:p>
          <a:p>
            <a:pPr marL="231775">
              <a:spcAft>
                <a:spcPts val="600"/>
              </a:spcAft>
              <a:tabLst>
                <a:tab pos="914400" algn="l"/>
              </a:tabLst>
            </a:pPr>
            <a:r>
              <a:rPr lang="en-US" dirty="0" smtClean="0"/>
              <a:t>4q	</a:t>
            </a:r>
            <a:r>
              <a:rPr lang="en-US" i="1" dirty="0" smtClean="0"/>
              <a:t>TET2</a:t>
            </a:r>
          </a:p>
          <a:p>
            <a:pPr marL="231775">
              <a:spcAft>
                <a:spcPts val="600"/>
              </a:spcAft>
              <a:tabLst>
                <a:tab pos="914400" algn="l"/>
              </a:tabLst>
            </a:pPr>
            <a:r>
              <a:rPr lang="en-US" dirty="0" smtClean="0"/>
              <a:t>7q	</a:t>
            </a:r>
            <a:r>
              <a:rPr lang="en-US" i="1" dirty="0" smtClean="0"/>
              <a:t>EZH2</a:t>
            </a:r>
          </a:p>
          <a:p>
            <a:pPr marL="231775">
              <a:spcAft>
                <a:spcPts val="600"/>
              </a:spcAft>
              <a:tabLst>
                <a:tab pos="914400" algn="l"/>
              </a:tabLst>
            </a:pPr>
            <a:r>
              <a:rPr lang="en-US" dirty="0" smtClean="0"/>
              <a:t>11q	</a:t>
            </a:r>
            <a:r>
              <a:rPr lang="en-US" i="1" dirty="0" smtClean="0"/>
              <a:t>CBL</a:t>
            </a:r>
          </a:p>
          <a:p>
            <a:pPr marL="231775">
              <a:spcAft>
                <a:spcPts val="600"/>
              </a:spcAft>
              <a:tabLst>
                <a:tab pos="914400" algn="l"/>
              </a:tabLst>
            </a:pPr>
            <a:r>
              <a:rPr lang="en-US" dirty="0" smtClean="0"/>
              <a:t>17p	</a:t>
            </a:r>
            <a:r>
              <a:rPr lang="en-US" i="1" dirty="0" smtClean="0"/>
              <a:t>TP53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53180" y="1542081"/>
            <a:ext cx="269412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Copy Number Change</a:t>
            </a:r>
          </a:p>
          <a:p>
            <a:endParaRPr lang="en-US" dirty="0" smtClean="0"/>
          </a:p>
          <a:p>
            <a:r>
              <a:rPr lang="en-US" dirty="0" smtClean="0"/>
              <a:t>About 50% of cases:</a:t>
            </a:r>
            <a:br>
              <a:rPr lang="en-US" dirty="0" smtClean="0"/>
            </a:br>
            <a:endParaRPr lang="en-US" dirty="0" smtClean="0"/>
          </a:p>
          <a:p>
            <a:pPr marL="231775">
              <a:spcAft>
                <a:spcPts val="600"/>
              </a:spcAft>
            </a:pPr>
            <a:r>
              <a:rPr lang="en-US" dirty="0" smtClean="0"/>
              <a:t>del(5q)</a:t>
            </a:r>
          </a:p>
          <a:p>
            <a:pPr marL="231775">
              <a:spcAft>
                <a:spcPts val="600"/>
              </a:spcAft>
            </a:pPr>
            <a:r>
              <a:rPr lang="en-US" dirty="0" smtClean="0"/>
              <a:t>-7/del(7q)</a:t>
            </a:r>
          </a:p>
          <a:p>
            <a:pPr marL="231775">
              <a:spcAft>
                <a:spcPts val="600"/>
              </a:spcAft>
            </a:pPr>
            <a:r>
              <a:rPr lang="en-US" dirty="0" smtClean="0"/>
              <a:t>del(20q)</a:t>
            </a:r>
          </a:p>
          <a:p>
            <a:pPr marL="231775">
              <a:spcAft>
                <a:spcPts val="600"/>
              </a:spcAft>
            </a:pPr>
            <a:r>
              <a:rPr lang="en-US" dirty="0" smtClean="0"/>
              <a:t>del(17p)</a:t>
            </a:r>
          </a:p>
          <a:p>
            <a:pPr marL="231775">
              <a:spcAft>
                <a:spcPts val="600"/>
              </a:spcAft>
            </a:pPr>
            <a:r>
              <a:rPr lang="en-US" dirty="0" smtClean="0"/>
              <a:t>del(11q)</a:t>
            </a:r>
          </a:p>
          <a:p>
            <a:pPr marL="231775">
              <a:spcAft>
                <a:spcPts val="600"/>
              </a:spcAft>
            </a:pPr>
            <a:r>
              <a:rPr lang="en-US" dirty="0" smtClean="0"/>
              <a:t>del(12p)</a:t>
            </a:r>
          </a:p>
          <a:p>
            <a:pPr marL="231775">
              <a:spcAft>
                <a:spcPts val="600"/>
              </a:spcAft>
            </a:pPr>
            <a:r>
              <a:rPr lang="en-US" dirty="0" smtClean="0"/>
              <a:t>+8</a:t>
            </a:r>
          </a:p>
          <a:p>
            <a:pPr marL="231775">
              <a:spcAft>
                <a:spcPts val="600"/>
              </a:spcAft>
            </a:pPr>
            <a:r>
              <a:rPr lang="en-US" dirty="0" smtClean="0"/>
              <a:t>-Y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997485" y="1542081"/>
            <a:ext cx="213101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Mutations</a:t>
            </a:r>
          </a:p>
          <a:p>
            <a:endParaRPr lang="en-US" dirty="0" smtClean="0"/>
          </a:p>
          <a:p>
            <a:r>
              <a:rPr lang="en-US" dirty="0" smtClean="0"/>
              <a:t>Most common:</a:t>
            </a:r>
            <a:br>
              <a:rPr lang="en-US" dirty="0" smtClean="0"/>
            </a:b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Likely in all cases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~80% of cases have mutations in a known gene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9651" y="6321676"/>
            <a:ext cx="504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Observed Frequency in MDS</a:t>
            </a:r>
            <a:endParaRPr lang="en-US" sz="2800" b="1" dirty="0"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205353" y="1983783"/>
            <a:ext cx="87332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2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Point Mutations in MDS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1" y="3619640"/>
            <a:ext cx="0" cy="283101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431369" y="3634355"/>
            <a:ext cx="828126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>
            <a:off x="3588421" y="1701968"/>
            <a:ext cx="1061633" cy="1061633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RUNX1</a:t>
            </a:r>
            <a:endParaRPr lang="en-US" i="1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852537" y="2228968"/>
            <a:ext cx="594514" cy="594514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ETV6</a:t>
            </a:r>
            <a:endParaRPr lang="en-US" i="1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274743" y="2937412"/>
            <a:ext cx="594514" cy="594514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WT1</a:t>
            </a:r>
            <a:endParaRPr lang="en-US" i="1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434688" y="2891014"/>
            <a:ext cx="594514" cy="594514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PHF6</a:t>
            </a:r>
            <a:endParaRPr lang="en-US" i="1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628394" y="1830412"/>
            <a:ext cx="338328" cy="338328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endParaRPr lang="en-US" sz="2400" i="1" dirty="0" smtClean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GATA2</a:t>
            </a:r>
            <a:endParaRPr lang="en-US" b="1" i="1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460445" y="3966756"/>
            <a:ext cx="1408176" cy="1408176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DNMT3A</a:t>
            </a:r>
            <a:endParaRPr lang="en-US" i="1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970749" y="3966756"/>
            <a:ext cx="912205" cy="91220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EZH2</a:t>
            </a:r>
            <a:endParaRPr lang="en-US" i="1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742698" y="5420719"/>
            <a:ext cx="1368308" cy="136830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ASXL1</a:t>
            </a:r>
            <a:endParaRPr lang="en-US" i="1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02365" y="4191525"/>
            <a:ext cx="668244" cy="668244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i="1" dirty="0" smtClean="0"/>
              <a:t>IDH</a:t>
            </a:r>
            <a:br>
              <a:rPr lang="en-US" sz="1600" i="1" dirty="0" smtClean="0"/>
            </a:br>
            <a:r>
              <a:rPr lang="en-US" sz="1600" i="1" dirty="0" smtClean="0"/>
              <a:t>1 </a:t>
            </a:r>
            <a:r>
              <a:rPr lang="en-US" sz="1200" i="1" dirty="0" smtClean="0"/>
              <a:t>&amp;</a:t>
            </a:r>
            <a:r>
              <a:rPr lang="en-US" sz="1600" i="1" dirty="0" smtClean="0"/>
              <a:t> 2</a:t>
            </a:r>
            <a:endParaRPr lang="en-US" sz="1600" i="1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209397" y="5462444"/>
            <a:ext cx="477317" cy="477317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UTX</a:t>
            </a:r>
            <a:endParaRPr lang="en-US" i="1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407365" y="1738776"/>
            <a:ext cx="986455" cy="986455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TP53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637585" y="1301858"/>
            <a:ext cx="2391617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Transcription Factors</a:t>
            </a:r>
            <a:endParaRPr lang="en-US" sz="20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8895" y="1301858"/>
            <a:ext cx="2811347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Tyrosine Kinase Pathway</a:t>
            </a:r>
            <a:endParaRPr lang="en-US" sz="20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881" y="3608525"/>
            <a:ext cx="2816669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Epigenetic Dysregulation</a:t>
            </a:r>
            <a:endParaRPr lang="en-US" sz="2000" b="1" dirty="0">
              <a:latin typeface="+mj-lt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4806744" y="4077225"/>
            <a:ext cx="1474379" cy="147437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SF3B1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18496" y="3608525"/>
            <a:ext cx="1815112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Splicing Factors</a:t>
            </a:r>
            <a:endParaRPr lang="en-US" sz="2000" b="1" dirty="0">
              <a:latin typeface="+mj-lt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02006" y="1790270"/>
            <a:ext cx="615208" cy="61520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JAK2</a:t>
            </a:r>
            <a:endParaRPr lang="en-US" i="1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293516" y="2383280"/>
            <a:ext cx="689458" cy="68945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NRAS</a:t>
            </a:r>
            <a:endParaRPr lang="en-US" i="1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292195" y="1738776"/>
            <a:ext cx="243962" cy="24396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/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BRAF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1531276" y="1705327"/>
            <a:ext cx="339425" cy="339425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i="1" dirty="0" smtClean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KRAS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2616460" y="2383280"/>
            <a:ext cx="339425" cy="339425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i="1" dirty="0" smtClean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RTK’s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691920" y="2840223"/>
            <a:ext cx="339425" cy="339425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i="1" dirty="0" smtClean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PTPN11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8366483" y="2180966"/>
            <a:ext cx="345259" cy="34525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sz="2400" i="1" dirty="0" smtClean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CALR</a:t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BRCC3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GNAS/GNB1</a:t>
            </a:r>
          </a:p>
          <a:p>
            <a:pPr algn="ctr"/>
            <a:r>
              <a:rPr lang="en-US" i="1" dirty="0" err="1" smtClean="0">
                <a:solidFill>
                  <a:schemeClr val="tx1"/>
                </a:solidFill>
              </a:rPr>
              <a:t>Cohesins</a:t>
            </a:r>
            <a:endParaRPr lang="en-US" i="1" dirty="0" smtClean="0">
              <a:solidFill>
                <a:schemeClr val="tx1"/>
              </a:solidFill>
            </a:endParaRPr>
          </a:p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1982974" y="3014419"/>
            <a:ext cx="540959" cy="54095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CBL</a:t>
            </a:r>
            <a:endParaRPr lang="en-US" i="1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7657449" y="1688127"/>
            <a:ext cx="488351" cy="488351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800" i="1" dirty="0" smtClean="0">
              <a:solidFill>
                <a:schemeClr val="tx1"/>
              </a:solidFill>
            </a:endParaRPr>
          </a:p>
          <a:p>
            <a:pPr algn="ctr"/>
            <a:endParaRPr lang="en-US" sz="2000" i="1" dirty="0" smtClean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NPM1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000369" y="6088088"/>
            <a:ext cx="357988" cy="35798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endParaRPr lang="en-US" sz="2400" i="1" dirty="0" smtClean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ATRX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282703" y="1418094"/>
            <a:ext cx="0" cy="221626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48354" y="1301858"/>
            <a:ext cx="904478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Others</a:t>
            </a:r>
            <a:endParaRPr lang="en-US" sz="2000" b="1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291346" y="1418094"/>
            <a:ext cx="0" cy="221626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>
            <a:spLocks noChangeAspect="1"/>
          </p:cNvSpPr>
          <p:nvPr/>
        </p:nvSpPr>
        <p:spPr>
          <a:xfrm>
            <a:off x="6029202" y="5317969"/>
            <a:ext cx="1243584" cy="124358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SRSF2</a:t>
            </a:r>
            <a:endParaRPr lang="en-US" i="1" dirty="0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6471410" y="3919237"/>
            <a:ext cx="1133856" cy="113385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U2AF1</a:t>
            </a:r>
            <a:endParaRPr lang="en-US" i="1" dirty="0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7963624" y="3919237"/>
            <a:ext cx="685076" cy="68507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ZRSF2</a:t>
            </a:r>
            <a:endParaRPr lang="en-US" i="1" dirty="0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862951" y="4714319"/>
            <a:ext cx="576072" cy="57607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SETBP1</a:t>
            </a: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5207498" y="5859726"/>
            <a:ext cx="338328" cy="33832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endParaRPr lang="en-US" sz="2400" i="1" dirty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SF1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7625296" y="6085942"/>
            <a:ext cx="338328" cy="33832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endParaRPr lang="en-US" sz="2400" i="1" dirty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SF3A1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8374303" y="4833191"/>
            <a:ext cx="338328" cy="33832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endParaRPr lang="en-US" sz="2400" i="1" dirty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PRPF40B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7502855" y="5082391"/>
            <a:ext cx="338328" cy="33832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endParaRPr lang="en-US" sz="2400" i="1" dirty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U2AF2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353615" y="5595816"/>
            <a:ext cx="338328" cy="33832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endParaRPr lang="en-US" sz="2400" i="1" dirty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PRPF8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7149644" y="2802932"/>
            <a:ext cx="488351" cy="488351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800" i="1" dirty="0" smtClean="0">
              <a:solidFill>
                <a:schemeClr val="tx1"/>
              </a:solidFill>
            </a:endParaRPr>
          </a:p>
          <a:p>
            <a:pPr algn="ctr"/>
            <a:endParaRPr lang="en-US" sz="2000" i="1" dirty="0" smtClean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BCOR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75753" y="5031653"/>
            <a:ext cx="1656147" cy="1656147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/>
              <a:t>TET2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19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10726"/>
            <a:ext cx="9144000" cy="18365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Prognostic Risk Assessment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138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MDS Risk Assessment</a:t>
            </a:r>
            <a:endParaRPr lang="en-US" sz="5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098" y="1257647"/>
            <a:ext cx="8533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65 year-old woman with mild anemia and a platelet count that fell slowly from 230 to 97 over the past 3 years.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1700" y="2445650"/>
            <a:ext cx="5059584" cy="3571052"/>
            <a:chOff x="49242" y="2410117"/>
            <a:chExt cx="6054138" cy="4273008"/>
          </a:xfrm>
        </p:grpSpPr>
        <p:pic>
          <p:nvPicPr>
            <p:cNvPr id="2052" name="Picture 4" descr="http://images.wisegeek.com/12-red-blood-cell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44"/>
            <a:stretch/>
          </p:blipFill>
          <p:spPr bwMode="auto">
            <a:xfrm>
              <a:off x="3007311" y="5539961"/>
              <a:ext cx="1337871" cy="1114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1395899" y="5511561"/>
              <a:ext cx="1406390" cy="1171564"/>
              <a:chOff x="342999" y="5169066"/>
              <a:chExt cx="1406390" cy="1171564"/>
            </a:xfrm>
          </p:grpSpPr>
          <p:pic>
            <p:nvPicPr>
              <p:cNvPr id="26" name="Picture 2" descr="leukocytes (white blood cells)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81"/>
              <a:stretch/>
            </p:blipFill>
            <p:spPr bwMode="auto">
              <a:xfrm>
                <a:off x="342999" y="5754848"/>
                <a:ext cx="1406390" cy="585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leukocytes (white blood cells)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19"/>
              <a:stretch/>
            </p:blipFill>
            <p:spPr bwMode="auto">
              <a:xfrm>
                <a:off x="496345" y="5169066"/>
                <a:ext cx="1099699" cy="585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4" name="Straight Connector 13"/>
            <p:cNvCxnSpPr/>
            <p:nvPr/>
          </p:nvCxnSpPr>
          <p:spPr>
            <a:xfrm>
              <a:off x="1324751" y="2410117"/>
              <a:ext cx="0" cy="28928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315587" y="5305717"/>
              <a:ext cx="47877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203" y="5522393"/>
              <a:ext cx="1536423" cy="114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681009" y="2692749"/>
              <a:ext cx="897774" cy="1163782"/>
            </a:xfrm>
            <a:prstGeom prst="rect">
              <a:avLst/>
            </a:prstGeom>
            <a:solidFill>
              <a:schemeClr val="accent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19515" y="2692749"/>
              <a:ext cx="897774" cy="1163782"/>
            </a:xfrm>
            <a:prstGeom prst="rect">
              <a:avLst/>
            </a:prstGeom>
            <a:solidFill>
              <a:schemeClr val="accent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758021" y="2692749"/>
              <a:ext cx="897774" cy="1163782"/>
            </a:xfrm>
            <a:prstGeom prst="rect">
              <a:avLst/>
            </a:prstGeom>
            <a:solidFill>
              <a:schemeClr val="accent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34547" y="3615462"/>
              <a:ext cx="390698" cy="16874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11559" y="4396858"/>
              <a:ext cx="390698" cy="906087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73053" y="3947971"/>
              <a:ext cx="390698" cy="135497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42" y="2859141"/>
              <a:ext cx="11384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/>
                  </a:solidFill>
                </a:rPr>
                <a:t>Normal</a:t>
              </a:r>
            </a:p>
            <a:p>
              <a:pPr algn="ctr"/>
              <a:r>
                <a:rPr lang="en-US" sz="2400" b="1" dirty="0" smtClean="0">
                  <a:solidFill>
                    <a:schemeClr val="accent1"/>
                  </a:solidFill>
                </a:rPr>
                <a:t>Range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60130" y="2604718"/>
            <a:ext cx="3783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Diagnosis</a:t>
            </a:r>
            <a:r>
              <a:rPr lang="en-US" sz="2400" b="1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/>
              <a:t>Refractory cytopenia with unilineage dysplasia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80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WHO Prognostic Scoring System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" y="1367692"/>
            <a:ext cx="8326755" cy="48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0223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Malcovati</a:t>
            </a:r>
            <a:r>
              <a:rPr lang="en-US" sz="1400" dirty="0" smtClean="0"/>
              <a:t> et al. </a:t>
            </a:r>
            <a:r>
              <a:rPr lang="en-US" sz="1400" i="1" dirty="0" err="1" smtClean="0"/>
              <a:t>Haematologica</a:t>
            </a:r>
            <a:r>
              <a:rPr lang="en-US" sz="1400" dirty="0" smtClean="0"/>
              <a:t>. 2011;96:1433-40.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929205" y="6325706"/>
            <a:ext cx="5042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*Median survival ranges for the WPSS were estimated from </a:t>
            </a:r>
            <a:r>
              <a:rPr lang="en-US" sz="1100" dirty="0" err="1" smtClean="0"/>
              <a:t>Malcovati</a:t>
            </a:r>
            <a:r>
              <a:rPr lang="en-US" sz="1100" dirty="0" smtClean="0"/>
              <a:t> et al. </a:t>
            </a:r>
            <a:r>
              <a:rPr lang="en-US" sz="1100" i="1" dirty="0" err="1" smtClean="0"/>
              <a:t>Haematologica</a:t>
            </a:r>
            <a:r>
              <a:rPr lang="en-US" sz="1100" dirty="0" smtClean="0"/>
              <a:t>. 2011 Oct;96(10):1433-40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923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" r="50815"/>
          <a:stretch/>
        </p:blipFill>
        <p:spPr bwMode="auto">
          <a:xfrm>
            <a:off x="1307899" y="914397"/>
            <a:ext cx="6299602" cy="5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50223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Greenberg et al. </a:t>
            </a:r>
            <a:r>
              <a:rPr lang="en-US" sz="1400" i="1" dirty="0" smtClean="0"/>
              <a:t>Blood</a:t>
            </a:r>
            <a:r>
              <a:rPr lang="en-US" sz="1400" dirty="0" smtClean="0"/>
              <a:t>. 1997;89:2079-88.</a:t>
            </a:r>
            <a:endParaRPr lang="en-US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Calibri" pitchFamily="34" charset="0"/>
              </a:rPr>
              <a:t>International Prognostic Scoring System</a:t>
            </a:r>
          </a:p>
        </p:txBody>
      </p:sp>
    </p:spTree>
    <p:extLst>
      <p:ext uri="{BB962C8B-B14F-4D97-AF65-F5344CB8AC3E}">
        <p14:creationId xmlns:p14="http://schemas.microsoft.com/office/powerpoint/2010/main" val="11647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3"/>
          <a:stretch/>
        </p:blipFill>
        <p:spPr bwMode="auto">
          <a:xfrm>
            <a:off x="1792741" y="933450"/>
            <a:ext cx="5558518" cy="563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/>
              <a:t>IPSS-Revised (IPSS-R)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6550222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Greenberg et al. </a:t>
            </a:r>
            <a:r>
              <a:rPr lang="en-US" sz="1400" i="1" dirty="0" smtClean="0"/>
              <a:t>Blood.</a:t>
            </a:r>
            <a:r>
              <a:rPr lang="en-US" sz="1400" dirty="0" smtClean="0"/>
              <a:t> 2012:120:2454-65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8643" y="3130522"/>
            <a:ext cx="33396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hlinkClick r:id="rId4"/>
              </a:rPr>
              <a:t>ipss-r.com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6861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8437 -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MDS Risk Assessment</a:t>
            </a:r>
            <a:endParaRPr lang="en-US" sz="5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098" y="1257647"/>
            <a:ext cx="8533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65 year-old woman with mild anemia and a platelet count that fell slowly from 230 to 97 over the past 3 years.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1700" y="2445650"/>
            <a:ext cx="5059584" cy="3571052"/>
            <a:chOff x="49242" y="2410117"/>
            <a:chExt cx="6054138" cy="4273008"/>
          </a:xfrm>
        </p:grpSpPr>
        <p:pic>
          <p:nvPicPr>
            <p:cNvPr id="2052" name="Picture 4" descr="http://images.wisegeek.com/12-red-blood-cell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44"/>
            <a:stretch/>
          </p:blipFill>
          <p:spPr bwMode="auto">
            <a:xfrm>
              <a:off x="3007311" y="5539961"/>
              <a:ext cx="1337871" cy="1114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1395899" y="5511561"/>
              <a:ext cx="1406390" cy="1171564"/>
              <a:chOff x="342999" y="5169066"/>
              <a:chExt cx="1406390" cy="1171564"/>
            </a:xfrm>
          </p:grpSpPr>
          <p:pic>
            <p:nvPicPr>
              <p:cNvPr id="26" name="Picture 2" descr="leukocytes (white blood cells)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81"/>
              <a:stretch/>
            </p:blipFill>
            <p:spPr bwMode="auto">
              <a:xfrm>
                <a:off x="342999" y="5754848"/>
                <a:ext cx="1406390" cy="585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leukocytes (white blood cells)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19"/>
              <a:stretch/>
            </p:blipFill>
            <p:spPr bwMode="auto">
              <a:xfrm>
                <a:off x="496345" y="5169066"/>
                <a:ext cx="1099699" cy="585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4" name="Straight Connector 13"/>
            <p:cNvCxnSpPr/>
            <p:nvPr/>
          </p:nvCxnSpPr>
          <p:spPr>
            <a:xfrm>
              <a:off x="1324751" y="2410117"/>
              <a:ext cx="0" cy="28928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315587" y="5305717"/>
              <a:ext cx="47877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203" y="5522393"/>
              <a:ext cx="1536423" cy="114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681009" y="2692749"/>
              <a:ext cx="897774" cy="1163782"/>
            </a:xfrm>
            <a:prstGeom prst="rect">
              <a:avLst/>
            </a:prstGeom>
            <a:solidFill>
              <a:schemeClr val="accent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19515" y="2692749"/>
              <a:ext cx="897774" cy="1163782"/>
            </a:xfrm>
            <a:prstGeom prst="rect">
              <a:avLst/>
            </a:prstGeom>
            <a:solidFill>
              <a:schemeClr val="accent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758021" y="2692749"/>
              <a:ext cx="897774" cy="1163782"/>
            </a:xfrm>
            <a:prstGeom prst="rect">
              <a:avLst/>
            </a:prstGeom>
            <a:solidFill>
              <a:schemeClr val="accent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34547" y="3615462"/>
              <a:ext cx="390698" cy="16874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11559" y="4396858"/>
              <a:ext cx="390698" cy="906087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73053" y="3947971"/>
              <a:ext cx="390698" cy="135497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42" y="2859141"/>
              <a:ext cx="11384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/>
                  </a:solidFill>
                </a:rPr>
                <a:t>Normal</a:t>
              </a:r>
            </a:p>
            <a:p>
              <a:pPr algn="ctr"/>
              <a:r>
                <a:rPr lang="en-US" sz="2400" b="1" dirty="0" smtClean="0">
                  <a:solidFill>
                    <a:schemeClr val="accent1"/>
                  </a:solidFill>
                </a:rPr>
                <a:t>Range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60130" y="2604718"/>
            <a:ext cx="37838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Diagnosis</a:t>
            </a:r>
            <a:r>
              <a:rPr lang="en-US" sz="2400" b="1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/>
              <a:t>Refractory cytopenia with unilineage dysplasia</a:t>
            </a:r>
          </a:p>
          <a:p>
            <a:endParaRPr lang="en-US" sz="2400" dirty="0"/>
          </a:p>
          <a:p>
            <a:r>
              <a:rPr lang="en-US" sz="2400" dirty="0" smtClean="0"/>
              <a:t>WPSS	- Very Low Risk</a:t>
            </a:r>
          </a:p>
          <a:p>
            <a:r>
              <a:rPr lang="en-US" sz="2400" dirty="0" smtClean="0"/>
              <a:t>IPSS	- Low Risk</a:t>
            </a:r>
          </a:p>
          <a:p>
            <a:r>
              <a:rPr lang="en-US" sz="2400" dirty="0" smtClean="0"/>
              <a:t>IPSS-R	- Very Low Risk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21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10726"/>
            <a:ext cx="9144000" cy="18365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Risk Adapted Therapy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363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Low Blood Counts</a:t>
            </a:r>
            <a:endParaRPr lang="en-US" sz="5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098" y="1257647"/>
            <a:ext cx="8533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65 year-old woman with mild anemia and a platelet count that fell slowly from 230 to 97 over the past 3 years.</a:t>
            </a:r>
          </a:p>
        </p:txBody>
      </p:sp>
      <p:pic>
        <p:nvPicPr>
          <p:cNvPr id="2052" name="Picture 4" descr="http://images.wisegeek.com/12-red-blood-cel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4"/>
          <a:stretch/>
        </p:blipFill>
        <p:spPr bwMode="auto">
          <a:xfrm>
            <a:off x="3844091" y="5539961"/>
            <a:ext cx="1337871" cy="11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32679" y="5511561"/>
            <a:ext cx="1406390" cy="1171564"/>
            <a:chOff x="342999" y="5169066"/>
            <a:chExt cx="1406390" cy="1171564"/>
          </a:xfrm>
        </p:grpSpPr>
        <p:pic>
          <p:nvPicPr>
            <p:cNvPr id="26" name="Picture 2" descr="leukocytes (white blood cells)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1"/>
            <a:stretch/>
          </p:blipFill>
          <p:spPr bwMode="auto">
            <a:xfrm>
              <a:off x="342999" y="5754848"/>
              <a:ext cx="1406390" cy="58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leukocytes (white blood cells)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19"/>
            <a:stretch/>
          </p:blipFill>
          <p:spPr bwMode="auto">
            <a:xfrm>
              <a:off x="496345" y="5169066"/>
              <a:ext cx="1099699" cy="58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Straight Connector 13"/>
          <p:cNvCxnSpPr/>
          <p:nvPr/>
        </p:nvCxnSpPr>
        <p:spPr>
          <a:xfrm>
            <a:off x="2161531" y="2410117"/>
            <a:ext cx="0" cy="28928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152367" y="5305717"/>
            <a:ext cx="47877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83" y="5522393"/>
            <a:ext cx="1536423" cy="114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7789" y="2692749"/>
            <a:ext cx="897774" cy="1163782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056295" y="2692749"/>
            <a:ext cx="897774" cy="1163782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94801" y="2692749"/>
            <a:ext cx="897774" cy="1163782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71327" y="3615462"/>
            <a:ext cx="390698" cy="16874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48339" y="4396858"/>
            <a:ext cx="390698" cy="90608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309833" y="3947971"/>
            <a:ext cx="390698" cy="13549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86022" y="2859141"/>
            <a:ext cx="1138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Normal</a:t>
            </a: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Range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Treatment Options for MDS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231085" y="1156676"/>
            <a:ext cx="668182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Observation</a:t>
            </a:r>
          </a:p>
          <a:p>
            <a:r>
              <a:rPr lang="en-US" sz="2800" dirty="0" smtClean="0"/>
              <a:t>    Erythropoiesis stimulating agents</a:t>
            </a:r>
          </a:p>
          <a:p>
            <a:r>
              <a:rPr lang="en-US" sz="2800" dirty="0" smtClean="0"/>
              <a:t>        Granulocyte colony stimulating factor</a:t>
            </a:r>
          </a:p>
          <a:p>
            <a:r>
              <a:rPr lang="en-US" sz="2800" dirty="0" smtClean="0"/>
              <a:t>            Iron chelation</a:t>
            </a:r>
          </a:p>
          <a:p>
            <a:r>
              <a:rPr lang="en-US" sz="2800" dirty="0" smtClean="0"/>
              <a:t>                Red blood cell transfusion</a:t>
            </a:r>
          </a:p>
          <a:p>
            <a:r>
              <a:rPr lang="en-US" sz="2800" dirty="0" smtClean="0"/>
              <a:t>                   Platelet transfusion</a:t>
            </a:r>
          </a:p>
          <a:p>
            <a:r>
              <a:rPr lang="en-US" sz="2800" dirty="0" smtClean="0"/>
              <a:t>                       Lenalidomide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Immune Suppression</a:t>
            </a:r>
          </a:p>
          <a:p>
            <a:r>
              <a:rPr lang="en-US" sz="2800" dirty="0" smtClean="0"/>
              <a:t>                               Hypomethylating agent</a:t>
            </a:r>
          </a:p>
          <a:p>
            <a:r>
              <a:rPr lang="en-US" sz="2800" dirty="0" smtClean="0"/>
              <a:t>                                   Stem cell transplantation</a:t>
            </a:r>
          </a:p>
          <a:p>
            <a:endParaRPr lang="en-US" sz="2800" dirty="0" smtClean="0"/>
          </a:p>
          <a:p>
            <a:pPr algn="ctr"/>
            <a:r>
              <a:rPr lang="en-US" sz="2800" b="1" dirty="0" smtClean="0"/>
              <a:t>Clinical</a:t>
            </a:r>
            <a:r>
              <a:rPr lang="en-US" sz="2800" dirty="0" smtClean="0"/>
              <a:t> </a:t>
            </a:r>
            <a:r>
              <a:rPr lang="en-US" sz="2800" b="1" dirty="0" smtClean="0"/>
              <a:t>Trials </a:t>
            </a:r>
            <a:r>
              <a:rPr lang="en-US" sz="2800" dirty="0" smtClean="0"/>
              <a:t>–</a:t>
            </a:r>
            <a:r>
              <a:rPr lang="en-US" sz="2800" b="1" dirty="0" smtClean="0"/>
              <a:t> </a:t>
            </a:r>
            <a:r>
              <a:rPr lang="en-US" sz="2800" dirty="0" smtClean="0"/>
              <a:t>always the best option </a:t>
            </a:r>
            <a:endParaRPr lang="en-US" sz="2800" dirty="0"/>
          </a:p>
        </p:txBody>
      </p:sp>
      <p:sp>
        <p:nvSpPr>
          <p:cNvPr id="7" name="Isosceles Triangle 6"/>
          <p:cNvSpPr/>
          <p:nvPr/>
        </p:nvSpPr>
        <p:spPr>
          <a:xfrm>
            <a:off x="610088" y="1300041"/>
            <a:ext cx="2981325" cy="4287960"/>
          </a:xfrm>
          <a:prstGeom prst="triangle">
            <a:avLst>
              <a:gd name="adj" fmla="val 0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4685" y="4866609"/>
            <a:ext cx="1820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Options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MDS Risk Assessment</a:t>
            </a:r>
            <a:endParaRPr lang="en-US" sz="5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098" y="1257647"/>
            <a:ext cx="8533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65 year-old woman with mild anemia and a platelet count that fell slowly from 230 to 97 over the past 3 years.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1700" y="2445650"/>
            <a:ext cx="5059584" cy="3571052"/>
            <a:chOff x="49242" y="2410117"/>
            <a:chExt cx="6054138" cy="4273008"/>
          </a:xfrm>
        </p:grpSpPr>
        <p:pic>
          <p:nvPicPr>
            <p:cNvPr id="2052" name="Picture 4" descr="http://images.wisegeek.com/12-red-blood-cell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44"/>
            <a:stretch/>
          </p:blipFill>
          <p:spPr bwMode="auto">
            <a:xfrm>
              <a:off x="3007311" y="5539961"/>
              <a:ext cx="1337871" cy="1114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1395899" y="5511561"/>
              <a:ext cx="1406390" cy="1171564"/>
              <a:chOff x="342999" y="5169066"/>
              <a:chExt cx="1406390" cy="1171564"/>
            </a:xfrm>
          </p:grpSpPr>
          <p:pic>
            <p:nvPicPr>
              <p:cNvPr id="26" name="Picture 2" descr="leukocytes (white blood cells)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81"/>
              <a:stretch/>
            </p:blipFill>
            <p:spPr bwMode="auto">
              <a:xfrm>
                <a:off x="342999" y="5754848"/>
                <a:ext cx="1406390" cy="585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leukocytes (white blood cells)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19"/>
              <a:stretch/>
            </p:blipFill>
            <p:spPr bwMode="auto">
              <a:xfrm>
                <a:off x="496345" y="5169066"/>
                <a:ext cx="1099699" cy="585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4" name="Straight Connector 13"/>
            <p:cNvCxnSpPr/>
            <p:nvPr/>
          </p:nvCxnSpPr>
          <p:spPr>
            <a:xfrm>
              <a:off x="1324751" y="2410117"/>
              <a:ext cx="0" cy="28928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315587" y="5305717"/>
              <a:ext cx="47877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203" y="5522393"/>
              <a:ext cx="1536423" cy="114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681009" y="2692749"/>
              <a:ext cx="897774" cy="1163782"/>
            </a:xfrm>
            <a:prstGeom prst="rect">
              <a:avLst/>
            </a:prstGeom>
            <a:solidFill>
              <a:schemeClr val="accent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19515" y="2692749"/>
              <a:ext cx="897774" cy="1163782"/>
            </a:xfrm>
            <a:prstGeom prst="rect">
              <a:avLst/>
            </a:prstGeom>
            <a:solidFill>
              <a:schemeClr val="accent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758021" y="2692749"/>
              <a:ext cx="897774" cy="1163782"/>
            </a:xfrm>
            <a:prstGeom prst="rect">
              <a:avLst/>
            </a:prstGeom>
            <a:solidFill>
              <a:schemeClr val="accent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34547" y="3615462"/>
              <a:ext cx="390698" cy="16874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11559" y="4396858"/>
              <a:ext cx="390698" cy="906087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73053" y="3947971"/>
              <a:ext cx="390698" cy="135497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42" y="2859141"/>
              <a:ext cx="11384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/>
                  </a:solidFill>
                </a:rPr>
                <a:t>Normal</a:t>
              </a:r>
            </a:p>
            <a:p>
              <a:pPr algn="ctr"/>
              <a:r>
                <a:rPr lang="en-US" sz="2400" b="1" dirty="0" smtClean="0">
                  <a:solidFill>
                    <a:schemeClr val="accent1"/>
                  </a:solidFill>
                </a:rPr>
                <a:t>Range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60130" y="2604718"/>
            <a:ext cx="37838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Diagnosis</a:t>
            </a:r>
            <a:r>
              <a:rPr lang="en-US" sz="2400" b="1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/>
              <a:t>Refractory cytopenia with unilineage dysplasia</a:t>
            </a:r>
          </a:p>
          <a:p>
            <a:endParaRPr lang="en-US" sz="2400" dirty="0"/>
          </a:p>
          <a:p>
            <a:r>
              <a:rPr lang="en-US" sz="2400" dirty="0" smtClean="0"/>
              <a:t>WPSS	- Very Low Risk</a:t>
            </a:r>
          </a:p>
          <a:p>
            <a:r>
              <a:rPr lang="en-US" sz="2400" dirty="0" smtClean="0"/>
              <a:t>IPSS	- Low Risk</a:t>
            </a:r>
          </a:p>
          <a:p>
            <a:r>
              <a:rPr lang="en-US" sz="2400" dirty="0" smtClean="0"/>
              <a:t>IPSS-R	- Very Low Risk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54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Treating Lower Risk MDS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1046"/>
            <a:ext cx="897803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Primary Goal</a:t>
            </a:r>
            <a:r>
              <a:rPr lang="en-US" sz="3200" dirty="0" smtClean="0"/>
              <a:t>: to improve </a:t>
            </a:r>
            <a:r>
              <a:rPr lang="en-US" sz="3200" b="1" dirty="0" smtClean="0"/>
              <a:t>QUALITY OF LIFE</a:t>
            </a:r>
          </a:p>
          <a:p>
            <a:endParaRPr lang="en-US" sz="3200" b="1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smtClean="0"/>
              <a:t>Do I need to treat at all?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smtClean="0"/>
              <a:t>- No advantage to early aggressive treatment</a:t>
            </a:r>
          </a:p>
          <a:p>
            <a:r>
              <a:rPr lang="en-US" sz="3200" dirty="0" smtClean="0"/>
              <a:t>	- Observation is often the best approach</a:t>
            </a:r>
            <a:br>
              <a:rPr lang="en-US" sz="3200" dirty="0" smtClean="0"/>
            </a:b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2. Are transfusions treatment?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smtClean="0"/>
              <a:t>- No! They are a sign that treatment is needed.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753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Guidelines for Lower Risk MDS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26746"/>
            <a:ext cx="7276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Primary Goal</a:t>
            </a:r>
            <a:r>
              <a:rPr lang="en-US" sz="3200" dirty="0" smtClean="0"/>
              <a:t>: to improve </a:t>
            </a:r>
            <a:r>
              <a:rPr lang="en-US" sz="3200" b="1" dirty="0" smtClean="0"/>
              <a:t>QUALITY OF LIFE</a:t>
            </a:r>
            <a:endParaRPr lang="en-US" sz="3200" b="1" dirty="0"/>
          </a:p>
        </p:txBody>
      </p:sp>
      <p:pic>
        <p:nvPicPr>
          <p:cNvPr id="5" name="Picture 4" descr="MDS GL_slides_2.2013_Page_04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t="26390" b="13749"/>
          <a:stretch/>
        </p:blipFill>
        <p:spPr>
          <a:xfrm>
            <a:off x="133349" y="2657475"/>
            <a:ext cx="8875713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 bwMode="auto">
          <a:xfrm>
            <a:off x="133348" y="1797904"/>
            <a:ext cx="5019675" cy="80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0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Treating Lower Risk MDS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1046"/>
            <a:ext cx="790652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Primary Goal</a:t>
            </a:r>
            <a:r>
              <a:rPr lang="en-US" sz="3200" dirty="0" smtClean="0"/>
              <a:t>: to improve </a:t>
            </a:r>
            <a:r>
              <a:rPr lang="en-US" sz="3200" b="1" dirty="0" smtClean="0"/>
              <a:t>QUALITY OF LIFE</a:t>
            </a:r>
          </a:p>
          <a:p>
            <a:endParaRPr lang="en-US" sz="3200" b="1" dirty="0" smtClean="0"/>
          </a:p>
          <a:p>
            <a:r>
              <a:rPr lang="en-US" sz="3200" dirty="0" smtClean="0"/>
              <a:t>What if treatment is needed?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Is my most effective therapy likely to work?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smtClean="0"/>
              <a:t>	- Lenalidomide (Revlimid)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In del(5q) – response rates are high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50%-70% respond to treatment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Median 2-years transfusion free!</a:t>
            </a:r>
          </a:p>
        </p:txBody>
      </p:sp>
      <p:pic>
        <p:nvPicPr>
          <p:cNvPr id="6" name="Picture 2" descr="http://imagebank.hematology.org/Content%5C13%5C1450%5C1450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5000624"/>
            <a:ext cx="21209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upload.wikimedia.org/wikipedia/commons/f/f0/Lenalidomide_structure_(higher-res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3627914"/>
            <a:ext cx="1774825" cy="99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Treating Lower Risk MDS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1046"/>
            <a:ext cx="866294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Primary Goal</a:t>
            </a:r>
            <a:r>
              <a:rPr lang="en-US" sz="3200" dirty="0" smtClean="0"/>
              <a:t>: to improve </a:t>
            </a:r>
            <a:r>
              <a:rPr lang="en-US" sz="3200" b="1" dirty="0" smtClean="0"/>
              <a:t>QUALITY OF LIFE</a:t>
            </a:r>
          </a:p>
          <a:p>
            <a:endParaRPr lang="en-US" sz="3200" b="1" dirty="0" smtClean="0"/>
          </a:p>
          <a:p>
            <a:r>
              <a:rPr lang="en-US" sz="3200" dirty="0" smtClean="0"/>
              <a:t>Is my second most effective therapy likely to work?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smtClean="0"/>
              <a:t>- Red blood cell growth factors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smtClean="0"/>
              <a:t>- Erythropoiesis Stimulating Agents (ESAs)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 err="1" smtClean="0"/>
              <a:t>Darbepoetin</a:t>
            </a:r>
            <a:r>
              <a:rPr lang="en-US" sz="3200" dirty="0" smtClean="0"/>
              <a:t> </a:t>
            </a:r>
            <a:r>
              <a:rPr lang="en-US" sz="3200" dirty="0" err="1" smtClean="0"/>
              <a:t>alfa</a:t>
            </a:r>
            <a:r>
              <a:rPr lang="en-US" sz="3200" dirty="0" smtClean="0"/>
              <a:t> (</a:t>
            </a:r>
            <a:r>
              <a:rPr lang="en-US" sz="3200" dirty="0" err="1" smtClean="0"/>
              <a:t>Aranesp</a:t>
            </a:r>
            <a:r>
              <a:rPr lang="en-US" sz="3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 err="1" smtClean="0"/>
              <a:t>Epoetin</a:t>
            </a:r>
            <a:r>
              <a:rPr lang="en-US" sz="3200" dirty="0" smtClean="0"/>
              <a:t> </a:t>
            </a:r>
            <a:r>
              <a:rPr lang="en-US" sz="3200" dirty="0" err="1" smtClean="0"/>
              <a:t>alfa</a:t>
            </a:r>
            <a:r>
              <a:rPr lang="en-US" sz="3200" dirty="0" smtClean="0"/>
              <a:t> (Procrit, </a:t>
            </a:r>
            <a:r>
              <a:rPr lang="en-US" sz="3200" dirty="0" err="1" smtClean="0"/>
              <a:t>Epogen</a:t>
            </a:r>
            <a:r>
              <a:rPr lang="en-US" sz="3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smtClean="0"/>
              <a:t>- Lance Armstrong Juice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b="1" dirty="0" smtClean="0">
                <a:sym typeface="Wingdings" pitchFamily="2" charset="2"/>
              </a:rPr>
              <a:t>EPO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34475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Erythropoiesis Stimulating Agents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72221"/>
            <a:ext cx="72764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Primary Goal</a:t>
            </a:r>
            <a:r>
              <a:rPr lang="en-US" sz="3200" dirty="0" smtClean="0"/>
              <a:t>: to improve </a:t>
            </a:r>
            <a:r>
              <a:rPr lang="en-US" sz="3200" b="1" dirty="0" smtClean="0"/>
              <a:t>QUALITY OF LIFE</a:t>
            </a:r>
          </a:p>
          <a:p>
            <a:endParaRPr lang="en-US" sz="32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8827">
            <a:off x="656883" y="1697122"/>
            <a:ext cx="524035" cy="87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374283" y="1563469"/>
            <a:ext cx="5293375" cy="1571456"/>
            <a:chOff x="2013823" y="699152"/>
            <a:chExt cx="6133275" cy="182079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20425606">
              <a:off x="3420465" y="739775"/>
              <a:ext cx="382478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3001768">
              <a:off x="3274482" y="1472370"/>
              <a:ext cx="742878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735" y="1161014"/>
              <a:ext cx="3858342" cy="741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3858246" y="699152"/>
              <a:ext cx="4165098" cy="514575"/>
              <a:chOff x="3033224" y="754152"/>
              <a:chExt cx="4165098" cy="514575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9204" y="754152"/>
                <a:ext cx="3639118" cy="5089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3033224" y="786579"/>
                <a:ext cx="525980" cy="482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1407335">
              <a:off x="3441771" y="1097008"/>
              <a:ext cx="382478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823" y="1086343"/>
              <a:ext cx="801324" cy="182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522" y="903899"/>
              <a:ext cx="591265" cy="547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892" y="1902520"/>
              <a:ext cx="3242206" cy="617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64" r="86604" b="11753"/>
            <a:stretch/>
          </p:blipFill>
          <p:spPr bwMode="auto">
            <a:xfrm>
              <a:off x="3893983" y="1902520"/>
              <a:ext cx="516874" cy="577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4391360" y="1955759"/>
              <a:ext cx="486031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9122" y="3082965"/>
            <a:ext cx="890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ESAs </a:t>
            </a:r>
            <a:r>
              <a:rPr lang="en-US" sz="2800" dirty="0" smtClean="0"/>
              <a:t>– act like our own erythropoietin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00129" y="2091799"/>
            <a:ext cx="241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TPO </a:t>
            </a:r>
            <a:r>
              <a:rPr lang="en-US" sz="2800" dirty="0" err="1" smtClean="0"/>
              <a:t>mimetics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700129" y="2632830"/>
            <a:ext cx="241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G-CSF </a:t>
            </a:r>
            <a:r>
              <a:rPr lang="en-US" sz="2000" dirty="0" smtClean="0"/>
              <a:t>(</a:t>
            </a:r>
            <a:r>
              <a:rPr lang="en-US" sz="2000" dirty="0" err="1" smtClean="0"/>
              <a:t>neupogen</a:t>
            </a:r>
            <a:r>
              <a:rPr lang="en-US" sz="2000" dirty="0" smtClean="0"/>
              <a:t>)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700129" y="1550769"/>
            <a:ext cx="130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ESAs</a:t>
            </a:r>
            <a:endParaRPr lang="en-US" sz="2800" b="1" dirty="0"/>
          </a:p>
        </p:txBody>
      </p:sp>
      <p:graphicFrame>
        <p:nvGraphicFramePr>
          <p:cNvPr id="23" name="Group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3325328"/>
              </p:ext>
            </p:extLst>
          </p:nvPr>
        </p:nvGraphicFramePr>
        <p:xfrm>
          <a:off x="809665" y="5067300"/>
          <a:ext cx="7524670" cy="1536700"/>
        </p:xfrm>
        <a:graphic>
          <a:graphicData uri="http://schemas.openxmlformats.org/drawingml/2006/table">
            <a:tbl>
              <a:tblPr/>
              <a:tblGrid>
                <a:gridCol w="4614628"/>
                <a:gridCol w="2910042"/>
              </a:tblGrid>
              <a:tr h="380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Score</a:t>
                      </a:r>
                    </a:p>
                  </a:txBody>
                  <a:tcPr marL="64943" marR="64943" marT="32472" marB="324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 Rate</a:t>
                      </a:r>
                    </a:p>
                  </a:txBody>
                  <a:tcPr marL="64943" marR="64943" marT="32472" marB="324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8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 likelihood of response: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&gt; +1</a:t>
                      </a:r>
                    </a:p>
                  </a:txBody>
                  <a:tcPr marL="64943" marR="64943" marT="32472" marB="324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74%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(n=34)</a:t>
                      </a:r>
                    </a:p>
                  </a:txBody>
                  <a:tcPr marL="64943" marR="64943" marT="32472" marB="324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9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Intermediate likelihood: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-1 to +1</a:t>
                      </a:r>
                    </a:p>
                  </a:txBody>
                  <a:tcPr marL="64943" marR="64943" marT="32472" marB="324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23%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(n=31)</a:t>
                      </a:r>
                    </a:p>
                  </a:txBody>
                  <a:tcPr marL="64943" marR="64943" marT="32472" marB="324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 likelihood of response: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&lt; -1</a:t>
                      </a:r>
                    </a:p>
                  </a:txBody>
                  <a:tcPr marL="64943" marR="64943" marT="32472" marB="324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7%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(n=39)</a:t>
                      </a:r>
                    </a:p>
                  </a:txBody>
                  <a:tcPr marL="64943" marR="64943" marT="32472" marB="324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Group 2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87555787"/>
              </p:ext>
            </p:extLst>
          </p:nvPr>
        </p:nvGraphicFramePr>
        <p:xfrm>
          <a:off x="1188791" y="3569245"/>
          <a:ext cx="6766418" cy="1404785"/>
        </p:xfrm>
        <a:graphic>
          <a:graphicData uri="http://schemas.openxmlformats.org/drawingml/2006/table">
            <a:tbl>
              <a:tblPr/>
              <a:tblGrid>
                <a:gridCol w="2782453"/>
                <a:gridCol w="3983965"/>
              </a:tblGrid>
              <a:tr h="310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Serum EPO level (U/L)</a:t>
                      </a:r>
                    </a:p>
                  </a:txBody>
                  <a:tcPr marL="74348" marR="74348" marT="37174" marB="371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RBC transfusion requirement</a:t>
                      </a:r>
                    </a:p>
                  </a:txBody>
                  <a:tcPr marL="74348" marR="74348" marT="37174" marB="371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&lt;100       = </a:t>
                      </a:r>
                      <a:r>
                        <a:rPr kumimoji="0" lang="en-U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+2 </a:t>
                      </a: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pts</a:t>
                      </a:r>
                      <a:endParaRPr kumimoji="0" lang="en-US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4348" marR="74348" marT="37174" marB="371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&lt;2 Units / month = </a:t>
                      </a:r>
                      <a:r>
                        <a:rPr kumimoji="0" lang="en-U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+2 </a:t>
                      </a: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pts</a:t>
                      </a:r>
                      <a:endParaRPr kumimoji="0" lang="en-US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4348" marR="74348" marT="37174" marB="371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46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100-500  = </a:t>
                      </a:r>
                      <a:r>
                        <a:rPr kumimoji="0" lang="en-U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+1 </a:t>
                      </a: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pt</a:t>
                      </a:r>
                      <a:endParaRPr kumimoji="0" lang="en-US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4348" marR="74348" marT="37174" marB="371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≥2 Units / month = </a:t>
                      </a:r>
                      <a:r>
                        <a:rPr kumimoji="0" lang="en-U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 </a:t>
                      </a: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pts</a:t>
                      </a:r>
                      <a:endParaRPr kumimoji="0" lang="en-US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4348" marR="74348" marT="37174" marB="371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46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&gt;500       = </a:t>
                      </a:r>
                      <a:r>
                        <a:rPr kumimoji="0" lang="en-U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-3 </a:t>
                      </a: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pts</a:t>
                      </a:r>
                      <a:endParaRPr kumimoji="0" lang="en-US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4348" marR="74348" marT="37174" marB="371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4348" marR="74348" marT="37174" marB="371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4751451" y="6581001"/>
            <a:ext cx="43925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 err="1">
                <a:latin typeface="Verdana" pitchFamily="34" charset="0"/>
              </a:rPr>
              <a:t>Hellstrom</a:t>
            </a:r>
            <a:r>
              <a:rPr lang="en-US" sz="1200" dirty="0">
                <a:latin typeface="Verdana" pitchFamily="34" charset="0"/>
              </a:rPr>
              <a:t>-Lindberg E et al </a:t>
            </a:r>
            <a:r>
              <a:rPr lang="en-US" sz="1200" i="1" dirty="0">
                <a:latin typeface="Verdana" pitchFamily="34" charset="0"/>
              </a:rPr>
              <a:t>Br J </a:t>
            </a:r>
            <a:r>
              <a:rPr lang="en-US" sz="1200" i="1" dirty="0" err="1">
                <a:latin typeface="Verdana" pitchFamily="34" charset="0"/>
              </a:rPr>
              <a:t>Haem</a:t>
            </a:r>
            <a:r>
              <a:rPr lang="en-US" sz="1200" dirty="0">
                <a:latin typeface="Verdana" pitchFamily="34" charset="0"/>
              </a:rPr>
              <a:t> 2003; 120:1037</a:t>
            </a:r>
          </a:p>
        </p:txBody>
      </p:sp>
    </p:spTree>
    <p:extLst>
      <p:ext uri="{BB962C8B-B14F-4D97-AF65-F5344CB8AC3E}">
        <p14:creationId xmlns:p14="http://schemas.microsoft.com/office/powerpoint/2010/main" val="16492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Growth Factor Combinations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72221"/>
            <a:ext cx="72764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Primary Goal</a:t>
            </a:r>
            <a:r>
              <a:rPr lang="en-US" sz="3200" dirty="0" smtClean="0"/>
              <a:t>: to improve </a:t>
            </a:r>
            <a:r>
              <a:rPr lang="en-US" sz="3200" b="1" dirty="0" smtClean="0"/>
              <a:t>QUALITY OF LIFE</a:t>
            </a:r>
          </a:p>
          <a:p>
            <a:endParaRPr lang="en-US" sz="32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8827">
            <a:off x="656883" y="1860696"/>
            <a:ext cx="524035" cy="87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374283" y="1727043"/>
            <a:ext cx="5293375" cy="1571456"/>
            <a:chOff x="2013823" y="699152"/>
            <a:chExt cx="6133275" cy="182079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20425606">
              <a:off x="3420465" y="739775"/>
              <a:ext cx="382478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3001768">
              <a:off x="3274482" y="1472370"/>
              <a:ext cx="742878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735" y="1161014"/>
              <a:ext cx="3858342" cy="741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3858246" y="699152"/>
              <a:ext cx="4165098" cy="514575"/>
              <a:chOff x="3033224" y="754152"/>
              <a:chExt cx="4165098" cy="514575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9204" y="754152"/>
                <a:ext cx="3639118" cy="5089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3033224" y="786579"/>
                <a:ext cx="525980" cy="482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1407335">
              <a:off x="3441771" y="1097008"/>
              <a:ext cx="382478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823" y="1086343"/>
              <a:ext cx="801324" cy="182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522" y="903899"/>
              <a:ext cx="591265" cy="547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892" y="1902520"/>
              <a:ext cx="3242206" cy="617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64" r="86604" b="11753"/>
            <a:stretch/>
          </p:blipFill>
          <p:spPr bwMode="auto">
            <a:xfrm>
              <a:off x="3893983" y="1902520"/>
              <a:ext cx="516874" cy="577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4391360" y="1955759"/>
              <a:ext cx="486031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9900" y="3584675"/>
            <a:ext cx="890707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ESAs </a:t>
            </a:r>
            <a:r>
              <a:rPr lang="en-US" sz="2800" dirty="0" smtClean="0"/>
              <a:t>can be combined with </a:t>
            </a:r>
            <a:r>
              <a:rPr lang="en-US" sz="2800" b="1" dirty="0" smtClean="0"/>
              <a:t>G-CSF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	</a:t>
            </a:r>
            <a:r>
              <a:rPr lang="en-US" sz="2400" dirty="0" smtClean="0"/>
              <a:t>- response rate of </a:t>
            </a:r>
            <a:r>
              <a:rPr lang="en-US" sz="2400" b="1" dirty="0" smtClean="0"/>
              <a:t>46.6%</a:t>
            </a:r>
            <a:r>
              <a:rPr lang="en-US" sz="2400" dirty="0" smtClean="0"/>
              <a:t>, EPO &lt;200 and &lt;5% blasts predictive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800" b="1" dirty="0"/>
              <a:t>ESAs </a:t>
            </a:r>
            <a:r>
              <a:rPr lang="en-US" sz="2800" dirty="0"/>
              <a:t>can be combined with </a:t>
            </a:r>
            <a:r>
              <a:rPr lang="en-US" sz="2800" b="1" dirty="0" smtClean="0"/>
              <a:t>Lenalidomide</a:t>
            </a:r>
            <a:endParaRPr lang="en-US" sz="3200" b="1" dirty="0"/>
          </a:p>
          <a:p>
            <a:pPr>
              <a:spcAft>
                <a:spcPts val="600"/>
              </a:spcAft>
            </a:pPr>
            <a:r>
              <a:rPr lang="en-US" sz="3200" b="1" dirty="0"/>
              <a:t>	</a:t>
            </a:r>
            <a:r>
              <a:rPr lang="en-US" sz="2400" dirty="0" smtClean="0"/>
              <a:t>- </a:t>
            </a:r>
            <a:r>
              <a:rPr lang="en-US" sz="2400" dirty="0"/>
              <a:t>response rate of </a:t>
            </a:r>
            <a:r>
              <a:rPr lang="en-US" sz="2400" dirty="0" smtClean="0"/>
              <a:t>31% to Len, </a:t>
            </a:r>
            <a:r>
              <a:rPr lang="en-US" sz="2400" b="1" dirty="0" smtClean="0"/>
              <a:t>52%</a:t>
            </a:r>
            <a:r>
              <a:rPr lang="en-US" sz="2400" dirty="0" smtClean="0"/>
              <a:t> to both. TI 18.4% vs. </a:t>
            </a:r>
            <a:r>
              <a:rPr lang="en-US" sz="2400" b="1" dirty="0" smtClean="0"/>
              <a:t>32.0%</a:t>
            </a:r>
            <a:r>
              <a:rPr lang="en-US" sz="2400" dirty="0" smtClean="0"/>
              <a:t>!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b="1" dirty="0" smtClean="0"/>
              <a:t>ESAs </a:t>
            </a:r>
            <a:r>
              <a:rPr lang="en-US" sz="2800" dirty="0"/>
              <a:t>can be combined with </a:t>
            </a:r>
            <a:r>
              <a:rPr lang="en-US" sz="2800" b="1" dirty="0" smtClean="0"/>
              <a:t>Azacitidine </a:t>
            </a:r>
            <a:r>
              <a:rPr lang="en-US" sz="2800" dirty="0" smtClean="0"/>
              <a:t>– not yet standard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700129" y="2255373"/>
            <a:ext cx="241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TPO </a:t>
            </a:r>
            <a:r>
              <a:rPr lang="en-US" sz="2800" dirty="0" err="1" smtClean="0"/>
              <a:t>mimetics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700129" y="2796404"/>
            <a:ext cx="241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G-CSF </a:t>
            </a:r>
            <a:r>
              <a:rPr lang="en-US" sz="2000" dirty="0" smtClean="0"/>
              <a:t>(</a:t>
            </a:r>
            <a:r>
              <a:rPr lang="en-US" sz="2000" dirty="0" err="1" smtClean="0"/>
              <a:t>neupogen</a:t>
            </a:r>
            <a:r>
              <a:rPr lang="en-US" sz="2000" dirty="0" smtClean="0"/>
              <a:t>)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700129" y="1714343"/>
            <a:ext cx="130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ESAs</a:t>
            </a:r>
            <a:endParaRPr lang="en-US" sz="2800" b="1" dirty="0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389411" y="6581001"/>
            <a:ext cx="57545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 err="1" smtClean="0">
                <a:latin typeface="Verdana" pitchFamily="34" charset="0"/>
              </a:rPr>
              <a:t>Toma</a:t>
            </a:r>
            <a:r>
              <a:rPr lang="en-US" sz="1200" dirty="0" smtClean="0">
                <a:latin typeface="Verdana" pitchFamily="34" charset="0"/>
              </a:rPr>
              <a:t> A et </a:t>
            </a:r>
            <a:r>
              <a:rPr lang="en-US" sz="1200" dirty="0">
                <a:latin typeface="Verdana" pitchFamily="34" charset="0"/>
              </a:rPr>
              <a:t>al </a:t>
            </a:r>
            <a:r>
              <a:rPr lang="en-US" sz="1200" dirty="0" smtClean="0">
                <a:latin typeface="Verdana" pitchFamily="34" charset="0"/>
              </a:rPr>
              <a:t>(</a:t>
            </a:r>
            <a:r>
              <a:rPr lang="en-US" sz="1200" i="1" dirty="0" smtClean="0">
                <a:latin typeface="Verdana" pitchFamily="34" charset="0"/>
              </a:rPr>
              <a:t>ASCO Abstract) </a:t>
            </a:r>
            <a:r>
              <a:rPr lang="en-US" sz="1200" i="1" dirty="0">
                <a:latin typeface="Verdana" pitchFamily="34" charset="0"/>
              </a:rPr>
              <a:t>J </a:t>
            </a:r>
            <a:r>
              <a:rPr lang="en-US" sz="1200" i="1" dirty="0" err="1">
                <a:latin typeface="Verdana" pitchFamily="34" charset="0"/>
              </a:rPr>
              <a:t>Clin</a:t>
            </a:r>
            <a:r>
              <a:rPr lang="en-US" sz="1200" i="1" dirty="0">
                <a:latin typeface="Verdana" pitchFamily="34" charset="0"/>
              </a:rPr>
              <a:t> </a:t>
            </a:r>
            <a:r>
              <a:rPr lang="en-US" sz="1200" i="1" dirty="0" err="1">
                <a:latin typeface="Verdana" pitchFamily="34" charset="0"/>
              </a:rPr>
              <a:t>Oncol</a:t>
            </a:r>
            <a:r>
              <a:rPr lang="en-US" sz="1200" i="1" dirty="0">
                <a:latin typeface="Verdana" pitchFamily="34" charset="0"/>
              </a:rPr>
              <a:t> </a:t>
            </a:r>
            <a:r>
              <a:rPr lang="en-US" sz="1200" dirty="0">
                <a:latin typeface="Verdana" pitchFamily="34" charset="0"/>
              </a:rPr>
              <a:t>31, 2013 (</a:t>
            </a:r>
            <a:r>
              <a:rPr lang="en-US" sz="1200" dirty="0" err="1">
                <a:latin typeface="Verdana" pitchFamily="34" charset="0"/>
              </a:rPr>
              <a:t>suppl</a:t>
            </a:r>
            <a:r>
              <a:rPr lang="en-US" sz="1200" dirty="0">
                <a:latin typeface="Verdana" pitchFamily="34" charset="0"/>
              </a:rPr>
              <a:t>; </a:t>
            </a:r>
            <a:r>
              <a:rPr lang="en-US" sz="1200" dirty="0" err="1">
                <a:latin typeface="Verdana" pitchFamily="34" charset="0"/>
              </a:rPr>
              <a:t>abstr</a:t>
            </a:r>
            <a:r>
              <a:rPr lang="en-US" sz="1200" dirty="0">
                <a:latin typeface="Verdana" pitchFamily="34" charset="0"/>
              </a:rPr>
              <a:t> 7002)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53211" y="6339899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Greenberg, P. L., Z. Sun, et al. (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2009) </a:t>
            </a:r>
            <a:r>
              <a:rPr lang="en-US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Blood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114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(12): 2393-2400.</a:t>
            </a:r>
          </a:p>
        </p:txBody>
      </p:sp>
    </p:spTree>
    <p:extLst>
      <p:ext uri="{BB962C8B-B14F-4D97-AF65-F5344CB8AC3E}">
        <p14:creationId xmlns:p14="http://schemas.microsoft.com/office/powerpoint/2010/main" val="17668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/>
              <a:t>Thrombopoietin</a:t>
            </a:r>
            <a:r>
              <a:rPr lang="en-US" sz="4800" dirty="0"/>
              <a:t> </a:t>
            </a:r>
            <a:r>
              <a:rPr lang="en-US" sz="4800" dirty="0" err="1"/>
              <a:t>Mimetics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72221"/>
            <a:ext cx="72764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Primary Goal</a:t>
            </a:r>
            <a:r>
              <a:rPr lang="en-US" sz="3200" dirty="0" smtClean="0"/>
              <a:t>: to improve </a:t>
            </a:r>
            <a:r>
              <a:rPr lang="en-US" sz="3200" b="1" dirty="0" smtClean="0"/>
              <a:t>QUALITY OF LIFE</a:t>
            </a:r>
          </a:p>
          <a:p>
            <a:endParaRPr lang="en-US" sz="32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8827">
            <a:off x="656883" y="1937353"/>
            <a:ext cx="524035" cy="87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374283" y="1803700"/>
            <a:ext cx="5293375" cy="1571456"/>
            <a:chOff x="2013823" y="699152"/>
            <a:chExt cx="6133275" cy="182079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20425606">
              <a:off x="3420465" y="739775"/>
              <a:ext cx="382478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3001768">
              <a:off x="3274482" y="1472370"/>
              <a:ext cx="742878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735" y="1161014"/>
              <a:ext cx="3858342" cy="741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3858246" y="699152"/>
              <a:ext cx="4165098" cy="514575"/>
              <a:chOff x="3033224" y="754152"/>
              <a:chExt cx="4165098" cy="514575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9204" y="754152"/>
                <a:ext cx="3639118" cy="5089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3033224" y="786579"/>
                <a:ext cx="525980" cy="482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1407335">
              <a:off x="3441771" y="1097008"/>
              <a:ext cx="382478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823" y="1086343"/>
              <a:ext cx="801324" cy="182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522" y="903899"/>
              <a:ext cx="591265" cy="547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892" y="1902520"/>
              <a:ext cx="3242206" cy="617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64" r="86604" b="11753"/>
            <a:stretch/>
          </p:blipFill>
          <p:spPr bwMode="auto">
            <a:xfrm>
              <a:off x="3893983" y="1902520"/>
              <a:ext cx="516874" cy="577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4391360" y="1955759"/>
              <a:ext cx="486031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9900" y="3689450"/>
            <a:ext cx="9134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/>
              <a:t>Eltrombopag</a:t>
            </a:r>
            <a:r>
              <a:rPr lang="en-US" sz="2800" u="sng" dirty="0" smtClean="0"/>
              <a:t> and </a:t>
            </a:r>
            <a:r>
              <a:rPr lang="en-US" sz="2800" u="sng" dirty="0" err="1" smtClean="0"/>
              <a:t>Romiplostim</a:t>
            </a:r>
            <a:r>
              <a:rPr lang="en-US" sz="2800" dirty="0"/>
              <a:t> </a:t>
            </a:r>
            <a:r>
              <a:rPr lang="en-US" sz="2800" dirty="0" smtClean="0"/>
              <a:t>- approved, but not in MDS</a:t>
            </a:r>
          </a:p>
          <a:p>
            <a:endParaRPr lang="en-US" sz="2800" dirty="0"/>
          </a:p>
          <a:p>
            <a:r>
              <a:rPr lang="en-US" sz="2800" dirty="0" smtClean="0"/>
              <a:t>Initial concern about increasing blasts and risk of AML</a:t>
            </a:r>
          </a:p>
          <a:p>
            <a:endParaRPr lang="en-US" sz="2800" dirty="0"/>
          </a:p>
          <a:p>
            <a:r>
              <a:rPr lang="en-US" sz="2800" dirty="0" smtClean="0"/>
              <a:t>Follow-up suggests </a:t>
            </a:r>
            <a:r>
              <a:rPr lang="en-US" sz="2800" dirty="0" err="1" smtClean="0"/>
              <a:t>Romiplostim</a:t>
            </a:r>
            <a:r>
              <a:rPr lang="en-US" sz="2800" dirty="0" smtClean="0"/>
              <a:t> safe in lower risk patients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700129" y="2332030"/>
            <a:ext cx="241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TPO </a:t>
            </a:r>
            <a:r>
              <a:rPr lang="en-US" sz="2800" b="1" dirty="0" err="1" smtClean="0"/>
              <a:t>mimetics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00129" y="2873061"/>
            <a:ext cx="241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G-CSF</a:t>
            </a:r>
            <a:r>
              <a:rPr lang="en-US" sz="2800" b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neupogen</a:t>
            </a:r>
            <a:r>
              <a:rPr lang="en-US" sz="2000" dirty="0" smtClean="0"/>
              <a:t>)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700129" y="1791000"/>
            <a:ext cx="130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ESAs</a:t>
            </a:r>
            <a:endParaRPr lang="en-US" sz="2800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654438" y="6581001"/>
            <a:ext cx="44895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 smtClean="0">
                <a:latin typeface="Verdana" pitchFamily="34" charset="0"/>
              </a:rPr>
              <a:t>Kantarjian H et </a:t>
            </a:r>
            <a:r>
              <a:rPr lang="en-US" sz="1200" dirty="0">
                <a:latin typeface="Verdana" pitchFamily="34" charset="0"/>
              </a:rPr>
              <a:t>al </a:t>
            </a:r>
            <a:r>
              <a:rPr lang="en-US" sz="1200" i="1" dirty="0" smtClean="0">
                <a:latin typeface="Verdana" pitchFamily="34" charset="0"/>
              </a:rPr>
              <a:t>ASH Abstracts</a:t>
            </a:r>
            <a:r>
              <a:rPr lang="en-US" sz="1200" dirty="0" smtClean="0">
                <a:latin typeface="Verdana" pitchFamily="34" charset="0"/>
              </a:rPr>
              <a:t>, 2013. Abstract #421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0" y="6581001"/>
            <a:ext cx="45148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 err="1" smtClean="0">
                <a:latin typeface="Verdana" pitchFamily="34" charset="0"/>
              </a:rPr>
              <a:t>Mittleman</a:t>
            </a:r>
            <a:r>
              <a:rPr lang="en-US" sz="1200" dirty="0" smtClean="0">
                <a:latin typeface="Verdana" pitchFamily="34" charset="0"/>
              </a:rPr>
              <a:t> M et </a:t>
            </a:r>
            <a:r>
              <a:rPr lang="en-US" sz="1200" dirty="0">
                <a:latin typeface="Verdana" pitchFamily="34" charset="0"/>
              </a:rPr>
              <a:t>al </a:t>
            </a:r>
            <a:r>
              <a:rPr lang="en-US" sz="1200" i="1" dirty="0" smtClean="0">
                <a:latin typeface="Verdana" pitchFamily="34" charset="0"/>
              </a:rPr>
              <a:t>ASH Abstracts</a:t>
            </a:r>
            <a:r>
              <a:rPr lang="en-US" sz="1200" dirty="0" smtClean="0">
                <a:latin typeface="Verdana" pitchFamily="34" charset="0"/>
              </a:rPr>
              <a:t>, 2013. Abstract #3822</a:t>
            </a:r>
            <a:endParaRPr lang="en-US" sz="1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Treating Lower Risk MDS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1046"/>
            <a:ext cx="892834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Primary Goal</a:t>
            </a:r>
            <a:r>
              <a:rPr lang="en-US" sz="3200" dirty="0" smtClean="0"/>
              <a:t>: to improve </a:t>
            </a:r>
            <a:r>
              <a:rPr lang="en-US" sz="3200" b="1" dirty="0" smtClean="0"/>
              <a:t>QUALITY OF LIFE</a:t>
            </a:r>
          </a:p>
          <a:p>
            <a:endParaRPr lang="en-US" sz="3200" b="1" dirty="0" smtClean="0"/>
          </a:p>
          <a:p>
            <a:r>
              <a:rPr lang="en-US" sz="3200" dirty="0" smtClean="0"/>
              <a:t>What my next most effective therapy?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smtClean="0"/>
              <a:t>- Immunosuppression</a:t>
            </a:r>
          </a:p>
          <a:p>
            <a:pPr>
              <a:lnSpc>
                <a:spcPct val="150000"/>
              </a:lnSpc>
            </a:pPr>
            <a:r>
              <a:rPr lang="en-US" sz="3200" u="sng" dirty="0" smtClean="0"/>
              <a:t>Some MDS patients have </a:t>
            </a:r>
            <a:r>
              <a:rPr lang="en-US" sz="3200" u="sng" dirty="0"/>
              <a:t>f</a:t>
            </a:r>
            <a:r>
              <a:rPr lang="en-US" sz="3200" u="sng" dirty="0" smtClean="0"/>
              <a:t>eatures of aplastic anemia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 err="1" smtClean="0"/>
              <a:t>Hypoplastic</a:t>
            </a:r>
            <a:r>
              <a:rPr lang="en-US" sz="3200" dirty="0" smtClean="0"/>
              <a:t> bone marrow (too few cells)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smtClean="0"/>
              <a:t>- PNH clones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smtClean="0"/>
              <a:t>- Certain immune receptor types (HLA-DR15)</a:t>
            </a:r>
          </a:p>
        </p:txBody>
      </p:sp>
    </p:spTree>
    <p:extLst>
      <p:ext uri="{BB962C8B-B14F-4D97-AF65-F5344CB8AC3E}">
        <p14:creationId xmlns:p14="http://schemas.microsoft.com/office/powerpoint/2010/main" val="520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41872" y="1561412"/>
            <a:ext cx="9000540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Shared features:</a:t>
            </a:r>
          </a:p>
          <a:p>
            <a:pPr lvl="1"/>
            <a:r>
              <a:rPr lang="en-US" dirty="0" smtClean="0"/>
              <a:t>Ineffective differentiation and low blood counts</a:t>
            </a:r>
          </a:p>
          <a:p>
            <a:pPr lvl="1"/>
            <a:r>
              <a:rPr lang="en-US" dirty="0" smtClean="0"/>
              <a:t>Clonal expansion of abnormal cells</a:t>
            </a:r>
          </a:p>
          <a:p>
            <a:pPr lvl="1"/>
            <a:r>
              <a:rPr lang="en-US" dirty="0" smtClean="0"/>
              <a:t>Risk of transformation to acute leukemia</a:t>
            </a:r>
          </a:p>
          <a:p>
            <a:endParaRPr lang="en-US" sz="3000" dirty="0" smtClean="0"/>
          </a:p>
          <a:p>
            <a:r>
              <a:rPr lang="en-US" sz="3000" dirty="0" smtClean="0"/>
              <a:t>Afflicts 15,000 – 45,000 people annually</a:t>
            </a:r>
          </a:p>
          <a:p>
            <a:endParaRPr lang="en-US" sz="3000" dirty="0" smtClean="0"/>
          </a:p>
          <a:p>
            <a:r>
              <a:rPr lang="en-US" sz="3000" dirty="0" smtClean="0"/>
              <a:t>Incidence rises with age (mean age 71)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0535" y="4346324"/>
            <a:ext cx="1883465" cy="251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8072437" y="4114548"/>
            <a:ext cx="10699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ASH Image Bank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Myelodysplastic Syndrome</a:t>
            </a:r>
            <a:r>
              <a:rPr lang="en-US" sz="5400" b="1" dirty="0" smtClean="0">
                <a:solidFill>
                  <a:srgbClr val="FF0000"/>
                </a:solidFill>
                <a:latin typeface="Calibri" pitchFamily="34" charset="0"/>
              </a:rPr>
              <a:t>s</a:t>
            </a:r>
            <a:endParaRPr lang="en-US" sz="5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Immune Suppression for MDS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21971"/>
            <a:ext cx="72764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Primary Goal</a:t>
            </a:r>
            <a:r>
              <a:rPr lang="en-US" sz="3200" dirty="0" smtClean="0"/>
              <a:t>: to improve </a:t>
            </a:r>
            <a:r>
              <a:rPr lang="en-US" sz="3200" b="1" dirty="0" smtClean="0"/>
              <a:t>QUALITY OF LIFE</a:t>
            </a:r>
          </a:p>
          <a:p>
            <a:endParaRPr lang="en-US" sz="3200" b="1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687119"/>
            <a:ext cx="9029700" cy="4986215"/>
          </a:xfrm>
        </p:spPr>
        <p:txBody>
          <a:bodyPr>
            <a:normAutofit/>
          </a:bodyPr>
          <a:lstStyle/>
          <a:p>
            <a:pPr marL="1698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u="sng" dirty="0" smtClean="0"/>
              <a:t>Swiss/German Phase III RCT of ATG + </a:t>
            </a:r>
            <a:r>
              <a:rPr lang="en-US" sz="2400" u="sng" dirty="0" err="1" smtClean="0"/>
              <a:t>Cyclosporin</a:t>
            </a:r>
            <a:r>
              <a:rPr lang="en-US" sz="2400" u="sng" dirty="0" smtClean="0"/>
              <a:t> (88 patients)</a:t>
            </a:r>
            <a:endParaRPr lang="en-US" sz="2400" dirty="0" smtClean="0"/>
          </a:p>
          <a:p>
            <a:pPr marL="1698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 smtClean="0"/>
              <a:t>Mostly men with Lower Risk MDS</a:t>
            </a:r>
          </a:p>
          <a:p>
            <a:pPr marL="1698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 smtClean="0"/>
              <a:t>CR+PR: 29% vs. 9%</a:t>
            </a:r>
          </a:p>
          <a:p>
            <a:pPr marL="1698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 smtClean="0"/>
              <a:t>No effect on survival</a:t>
            </a:r>
          </a:p>
          <a:p>
            <a:pPr marL="1698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 smtClean="0"/>
              <a:t>Predictors of Response:</a:t>
            </a:r>
            <a:br>
              <a:rPr lang="en-US" sz="2400" dirty="0" smtClean="0"/>
            </a:br>
            <a:r>
              <a:rPr lang="en-US" sz="2400" dirty="0" smtClean="0"/>
              <a:t>    - </a:t>
            </a:r>
            <a:r>
              <a:rPr lang="en-US" sz="2400" dirty="0" err="1" smtClean="0"/>
              <a:t>hypocellular</a:t>
            </a:r>
            <a:r>
              <a:rPr lang="en-US" sz="2400" dirty="0" smtClean="0"/>
              <a:t> aspirate</a:t>
            </a:r>
            <a:br>
              <a:rPr lang="en-US" sz="2400" dirty="0" smtClean="0"/>
            </a:br>
            <a:r>
              <a:rPr lang="en-US" sz="2400" dirty="0" smtClean="0"/>
              <a:t>    - lower aspirate blast %</a:t>
            </a:r>
            <a:br>
              <a:rPr lang="en-US" sz="2400" dirty="0" smtClean="0"/>
            </a:br>
            <a:r>
              <a:rPr lang="en-US" sz="2400" dirty="0" smtClean="0"/>
              <a:t>    - younger age</a:t>
            </a:r>
            <a:br>
              <a:rPr lang="en-US" sz="2400" dirty="0" smtClean="0"/>
            </a:br>
            <a:r>
              <a:rPr lang="en-US" sz="2400" dirty="0" smtClean="0"/>
              <a:t>    - more recent diagnosis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81001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Passweg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, J. R., A. A. N.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Giagounidis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, et al. (2011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  <a:r>
              <a:rPr lang="en-US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JCO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29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(3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): 303-309.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4" y="2892425"/>
            <a:ext cx="5272086" cy="35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7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8847"/>
            <a:ext cx="9029700" cy="4986215"/>
          </a:xfrm>
        </p:spPr>
        <p:txBody>
          <a:bodyPr>
            <a:normAutofit/>
          </a:bodyPr>
          <a:lstStyle/>
          <a:p>
            <a:pPr marL="2841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u="sng" dirty="0" smtClean="0"/>
              <a:t>Inhibitors of DNA methyl </a:t>
            </a:r>
            <a:r>
              <a:rPr lang="en-US" sz="2400" u="sng" dirty="0" err="1" smtClean="0"/>
              <a:t>transferases</a:t>
            </a:r>
            <a:r>
              <a:rPr lang="en-US" sz="2400" dirty="0" smtClean="0"/>
              <a:t>: </a:t>
            </a:r>
          </a:p>
          <a:p>
            <a:pPr marL="284163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 marL="284163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400" dirty="0" smtClean="0"/>
          </a:p>
          <a:p>
            <a:pPr marL="284163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 marL="284163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400" dirty="0" smtClean="0"/>
          </a:p>
          <a:p>
            <a:pPr marL="284163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 marL="284163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4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Hypomethylating Agents</a:t>
            </a:r>
            <a:endParaRPr lang="en-US" sz="2400" dirty="0"/>
          </a:p>
        </p:txBody>
      </p:sp>
      <p:pic>
        <p:nvPicPr>
          <p:cNvPr id="3074" name="Picture 2" descr="http://www.atdbio.com/img/articles/azacitidine-decitabine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06" y="1838325"/>
            <a:ext cx="3350488" cy="20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rs.els-cdn.com/content/image/1-s2.0-S0145212609702279-gr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54033"/>
            <a:ext cx="4219576" cy="261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74" y="3954033"/>
            <a:ext cx="4590326" cy="26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9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Iron Balance and Transfusions</a:t>
            </a:r>
            <a:endParaRPr lang="en-US" sz="2400" dirty="0"/>
          </a:p>
        </p:txBody>
      </p:sp>
      <p:pic>
        <p:nvPicPr>
          <p:cNvPr id="1026" name="Picture 2" descr="http://image.made-in-china.com/2f0j00mBnQSUVFijkJ/Wire-Nai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7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15" y="1781175"/>
            <a:ext cx="3646170" cy="33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3086" y="4849739"/>
            <a:ext cx="2419958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/>
              <a:t>3-4 grams of Iron 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/>
              <a:t>in the body</a:t>
            </a:r>
            <a:endParaRPr lang="en-US" sz="2400" b="1" dirty="0"/>
          </a:p>
        </p:txBody>
      </p:sp>
      <p:sp>
        <p:nvSpPr>
          <p:cNvPr id="5" name="Arc 4"/>
          <p:cNvSpPr/>
          <p:nvPr/>
        </p:nvSpPr>
        <p:spPr>
          <a:xfrm rot="21162919">
            <a:off x="5781857" y="2561279"/>
            <a:ext cx="1487715" cy="1487715"/>
          </a:xfrm>
          <a:prstGeom prst="arc">
            <a:avLst>
              <a:gd name="adj1" fmla="val 13735742"/>
              <a:gd name="adj2" fmla="val 0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75072" y="3335468"/>
            <a:ext cx="228299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/>
              <a:t>Daily losses only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/>
              <a:t>1.5 mg (0.04%)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/>
              <a:t>Not regulated!</a:t>
            </a:r>
            <a:endParaRPr lang="en-US" sz="2400" b="1" dirty="0"/>
          </a:p>
        </p:txBody>
      </p:sp>
      <p:sp>
        <p:nvSpPr>
          <p:cNvPr id="9" name="Arc 8"/>
          <p:cNvSpPr/>
          <p:nvPr/>
        </p:nvSpPr>
        <p:spPr>
          <a:xfrm rot="19978831">
            <a:off x="2286299" y="1560681"/>
            <a:ext cx="1487715" cy="1487715"/>
          </a:xfrm>
          <a:prstGeom prst="arc">
            <a:avLst>
              <a:gd name="adj1" fmla="val 14741609"/>
              <a:gd name="adj2" fmla="val 0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1656" y="1627429"/>
            <a:ext cx="233891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/>
              <a:t>Daily intake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/>
              <a:t>1.5 mg (0.04%)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/>
              <a:t>Tightly regulated</a:t>
            </a:r>
            <a:endParaRPr lang="en-US" sz="2400" b="1" dirty="0"/>
          </a:p>
        </p:txBody>
      </p:sp>
      <p:pic>
        <p:nvPicPr>
          <p:cNvPr id="1028" name="Picture 4" descr="http://www.coinalde.es/images/puntas_hierro_redonda_2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7" t="21790" r="39335" b="4908"/>
          <a:stretch/>
        </p:blipFill>
        <p:spPr bwMode="auto">
          <a:xfrm rot="2567007">
            <a:off x="1264961" y="4255169"/>
            <a:ext cx="578810" cy="21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4962" y="5574929"/>
            <a:ext cx="1957587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Every three 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units of blood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>
            <a:stCxn id="1028" idx="0"/>
          </p:cNvCxnSpPr>
          <p:nvPr/>
        </p:nvCxnSpPr>
        <p:spPr>
          <a:xfrm flipV="1">
            <a:off x="2293756" y="3802743"/>
            <a:ext cx="1349330" cy="742066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7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0722"/>
            <a:ext cx="9144000" cy="4986215"/>
          </a:xfrm>
        </p:spPr>
        <p:txBody>
          <a:bodyPr>
            <a:noAutofit/>
          </a:bodyPr>
          <a:lstStyle/>
          <a:p>
            <a:pPr marL="11271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/>
              <a:t>More transfusions and elevated ferritin levels are associated with poor outcomes in MDS patients.</a:t>
            </a:r>
          </a:p>
          <a:p>
            <a:pPr marL="11271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/>
              <a:t>Are these drivers of prognosis or just reflective of disease?</a:t>
            </a:r>
          </a:p>
          <a:p>
            <a:pPr marL="11271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/>
              <a:t>Retrospective studies suggest survival advantage!</a:t>
            </a:r>
            <a:endParaRPr lang="en-US" dirty="0"/>
          </a:p>
          <a:p>
            <a:pPr marL="112713" lvl="2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1200" dirty="0" smtClean="0">
              <a:solidFill>
                <a:srgbClr val="C00000"/>
              </a:solidFill>
            </a:endParaRPr>
          </a:p>
          <a:p>
            <a:pPr marL="112713" lvl="2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rgbClr val="C00000"/>
                </a:solidFill>
              </a:rPr>
              <a:t>small prospective and large population based Medicare studies show survival benefit, INCLUDING hematologic responses (11-19%). </a:t>
            </a:r>
            <a:endParaRPr lang="en-US" dirty="0">
              <a:solidFill>
                <a:srgbClr val="C00000"/>
              </a:solidFill>
            </a:endParaRPr>
          </a:p>
          <a:p>
            <a:pPr marL="112713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1400" dirty="0" smtClean="0"/>
          </a:p>
          <a:p>
            <a:pPr marL="11271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/>
              <a:t>I consider treatment in lower risk, transfusion dependent  patients with long life expectancy after 20+ transfusions.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What About Iron Chelation?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415094" y="6581001"/>
            <a:ext cx="3728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Nolte et al. Ann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Hematol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2013. 92(2):191-8.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0"/>
            <a:ext cx="3985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Zeidan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et al. ASH Meeting. 2012. Abstract #426.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0722"/>
            <a:ext cx="9029700" cy="4986215"/>
          </a:xfrm>
        </p:spPr>
        <p:txBody>
          <a:bodyPr>
            <a:noAutofit/>
          </a:bodyPr>
          <a:lstStyle/>
          <a:p>
            <a:pPr marL="1698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u="sng" dirty="0" smtClean="0"/>
              <a:t>Three ways are FDA approved</a:t>
            </a:r>
            <a:r>
              <a:rPr lang="en-US" dirty="0" smtClean="0"/>
              <a:t>:</a:t>
            </a:r>
          </a:p>
          <a:p>
            <a:pPr marL="1698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err="1" smtClean="0"/>
              <a:t>Deferoxamine</a:t>
            </a:r>
            <a:r>
              <a:rPr lang="en-US" dirty="0" smtClean="0"/>
              <a:t> (</a:t>
            </a:r>
            <a:r>
              <a:rPr lang="en-US" dirty="0" err="1" smtClean="0"/>
              <a:t>Desferal</a:t>
            </a:r>
            <a:r>
              <a:rPr lang="en-US" dirty="0" smtClean="0"/>
              <a:t>) – subcutaneous pump 8-12 </a:t>
            </a:r>
            <a:r>
              <a:rPr lang="en-US" dirty="0" err="1" smtClean="0"/>
              <a:t>hrs</a:t>
            </a:r>
            <a:r>
              <a:rPr lang="en-US" dirty="0" smtClean="0"/>
              <a:t>/day</a:t>
            </a:r>
          </a:p>
          <a:p>
            <a:pPr marL="1698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err="1" smtClean="0"/>
              <a:t>Deferasirox</a:t>
            </a:r>
            <a:r>
              <a:rPr lang="en-US" dirty="0" smtClean="0"/>
              <a:t> (</a:t>
            </a:r>
            <a:r>
              <a:rPr lang="en-US" dirty="0" err="1" smtClean="0"/>
              <a:t>Exjade</a:t>
            </a:r>
            <a:r>
              <a:rPr lang="en-US" dirty="0" smtClean="0"/>
              <a:t>) – oral suspension – once per day</a:t>
            </a:r>
          </a:p>
          <a:p>
            <a:pPr marL="1698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err="1"/>
              <a:t>Deferiprone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en-US" dirty="0" err="1" smtClean="0"/>
              <a:t>Ferriprox</a:t>
            </a:r>
            <a:r>
              <a:rPr lang="en-US" dirty="0" smtClean="0"/>
              <a:t>) – oral pill form – 3x per day</a:t>
            </a:r>
          </a:p>
          <a:p>
            <a:pPr marL="169863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dirty="0"/>
          </a:p>
          <a:p>
            <a:pPr marL="1698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/>
              <a:t>But side effects and adverse events can be significant!</a:t>
            </a:r>
          </a:p>
          <a:p>
            <a:pPr marL="1698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/>
              <a:t>	</a:t>
            </a:r>
            <a:r>
              <a:rPr lang="en-US" dirty="0" err="1" smtClean="0"/>
              <a:t>Deferasirox</a:t>
            </a:r>
            <a:r>
              <a:rPr lang="en-US" dirty="0" smtClean="0"/>
              <a:t> – renal, hepatic failure and GI bleeding</a:t>
            </a:r>
          </a:p>
          <a:p>
            <a:pPr marL="1698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/>
              <a:t>	</a:t>
            </a:r>
            <a:r>
              <a:rPr lang="en-US" dirty="0" err="1" smtClean="0"/>
              <a:t>Deferiprone</a:t>
            </a:r>
            <a:r>
              <a:rPr lang="en-US" dirty="0" smtClean="0"/>
              <a:t> – </a:t>
            </a:r>
            <a:r>
              <a:rPr lang="en-US" dirty="0" err="1" smtClean="0"/>
              <a:t>agranulocytosis</a:t>
            </a:r>
            <a:r>
              <a:rPr lang="en-US" dirty="0" smtClean="0"/>
              <a:t> (no neutrophils!)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How to Chelate Iron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2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Guidelines for Lower Risk MDS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91099"/>
            <a:ext cx="9071842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Primary Goal</a:t>
            </a:r>
            <a:r>
              <a:rPr lang="en-US" sz="3200" dirty="0" smtClean="0"/>
              <a:t>: to improve </a:t>
            </a:r>
            <a:r>
              <a:rPr lang="en-US" sz="3200" b="1" dirty="0" smtClean="0"/>
              <a:t>QUALITY OF LIFE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smtClean="0"/>
              <a:t>Do I need to treat?  	- symptomatic cytopenias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smtClean="0"/>
              <a:t>Is LEN likely to work?	- del(5q) ±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smtClean="0"/>
              <a:t>Are ESA likely to work? 	- Serum EPO &lt; 500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smtClean="0"/>
              <a:t>Is IST likely to work?	- </a:t>
            </a:r>
            <a:r>
              <a:rPr lang="en-US" sz="3200" dirty="0" err="1" smtClean="0"/>
              <a:t>hypocellular</a:t>
            </a:r>
            <a:r>
              <a:rPr lang="en-US" sz="3200" dirty="0" smtClean="0"/>
              <a:t>, DR15, PNH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smtClean="0"/>
              <a:t>Think about iron!		- 20 or more transfusions</a:t>
            </a:r>
            <a:endParaRPr lang="en-US" sz="32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smtClean="0"/>
              <a:t>Consider AZA/DEC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smtClean="0"/>
              <a:t>Consider HSCT or clinical trial!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1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Guidelines for Lower Risk MDS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31631"/>
            <a:ext cx="844872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Special Considerations</a:t>
            </a:r>
            <a:r>
              <a:rPr lang="en-US" sz="3200" dirty="0" smtClean="0"/>
              <a:t>:</a:t>
            </a:r>
          </a:p>
          <a:p>
            <a:endParaRPr lang="en-US" sz="1200" dirty="0"/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Transfusion Dependence</a:t>
            </a:r>
          </a:p>
          <a:p>
            <a:pPr lvl="0" indent="1312863"/>
            <a:r>
              <a:rPr lang="en-US" sz="2000" dirty="0" smtClean="0">
                <a:solidFill>
                  <a:prstClr val="black"/>
                </a:solidFill>
              </a:rPr>
              <a:t>- Indication for treatment – even with AZA/DEC, consider chelation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Del(5q)</a:t>
            </a:r>
          </a:p>
          <a:p>
            <a:pPr lvl="0" indent="1312863"/>
            <a:r>
              <a:rPr lang="en-US" sz="2000" dirty="0">
                <a:solidFill>
                  <a:prstClr val="black"/>
                </a:solidFill>
              </a:rPr>
              <a:t>- </a:t>
            </a:r>
            <a:r>
              <a:rPr lang="en-US" sz="2000" dirty="0" smtClean="0">
                <a:solidFill>
                  <a:prstClr val="black"/>
                </a:solidFill>
              </a:rPr>
              <a:t>High response rate to LEN even if other abnormalities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sz="2400" dirty="0" smtClean="0"/>
          </a:p>
          <a:p>
            <a:r>
              <a:rPr lang="en-US" sz="2400" b="1" dirty="0" smtClean="0"/>
              <a:t>	Serum EPO level</a:t>
            </a:r>
          </a:p>
          <a:p>
            <a:pPr lvl="0" indent="1312863"/>
            <a:r>
              <a:rPr lang="en-US" sz="2000" dirty="0">
                <a:solidFill>
                  <a:prstClr val="black"/>
                </a:solidFill>
              </a:rPr>
              <a:t>- </a:t>
            </a:r>
            <a:r>
              <a:rPr lang="en-US" sz="2000" dirty="0" smtClean="0">
                <a:solidFill>
                  <a:prstClr val="black"/>
                </a:solidFill>
              </a:rPr>
              <a:t>Used to predict EPO response, &gt; 500 </a:t>
            </a:r>
            <a:r>
              <a:rPr lang="en-US" sz="2000" dirty="0" smtClean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prstClr val="black"/>
                </a:solidFill>
              </a:rPr>
              <a:t> unlikely to work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sz="2400" dirty="0"/>
          </a:p>
          <a:p>
            <a:r>
              <a:rPr lang="en-US" sz="2400" b="1" dirty="0" smtClean="0"/>
              <a:t>	Indication for G-CSF</a:t>
            </a:r>
          </a:p>
          <a:p>
            <a:pPr lvl="0" indent="1312863"/>
            <a:r>
              <a:rPr lang="en-US" sz="2000" dirty="0">
                <a:solidFill>
                  <a:prstClr val="black"/>
                </a:solidFill>
              </a:rPr>
              <a:t>- </a:t>
            </a:r>
            <a:r>
              <a:rPr lang="en-US" sz="2000" dirty="0" smtClean="0">
                <a:solidFill>
                  <a:prstClr val="black"/>
                </a:solidFill>
              </a:rPr>
              <a:t>used to boost EPO, not for primary neutropenia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sz="2400" dirty="0" smtClean="0"/>
          </a:p>
          <a:p>
            <a:r>
              <a:rPr lang="en-US" sz="2400" b="1" dirty="0" smtClean="0"/>
              <a:t>	</a:t>
            </a:r>
            <a:r>
              <a:rPr lang="en-US" sz="2400" b="1" dirty="0" err="1" smtClean="0"/>
              <a:t>Immunosuppresive</a:t>
            </a:r>
            <a:r>
              <a:rPr lang="en-US" sz="2400" b="1" dirty="0" smtClean="0"/>
              <a:t> Therapy</a:t>
            </a:r>
            <a:endParaRPr lang="en-US" sz="2400" b="1" dirty="0"/>
          </a:p>
          <a:p>
            <a:pPr indent="1312863"/>
            <a:r>
              <a:rPr lang="en-US" sz="2000" dirty="0" smtClean="0"/>
              <a:t>- ≤ 60y, </a:t>
            </a:r>
            <a:r>
              <a:rPr lang="en-US" sz="2000" dirty="0" err="1" smtClean="0"/>
              <a:t>hypocellular</a:t>
            </a:r>
            <a:r>
              <a:rPr lang="en-US" sz="2000" dirty="0" smtClean="0"/>
              <a:t> marrow, HLA-DR15+, PNH clone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34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10726"/>
            <a:ext cx="9144000" cy="18365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Future Directions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742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4857"/>
            <a:ext cx="9029700" cy="5083930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Less than half of patients have relevant cytogenetic abnormalities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Heterogeneity remains within each risk category, particularly the lower-risk categories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Excludes therapy related disease and CMML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Is only validated at the </a:t>
            </a:r>
            <a:r>
              <a:rPr lang="en-US" u="sng" dirty="0" smtClean="0"/>
              <a:t>time of initial diagnosis</a:t>
            </a:r>
            <a:r>
              <a:rPr lang="en-US" dirty="0" smtClean="0"/>
              <a:t> in </a:t>
            </a:r>
            <a:r>
              <a:rPr lang="en-US" u="sng" dirty="0" smtClean="0"/>
              <a:t>untreated</a:t>
            </a:r>
            <a:r>
              <a:rPr lang="en-US" dirty="0" smtClean="0"/>
              <a:t> patients</a:t>
            </a:r>
            <a:br>
              <a:rPr lang="en-US" dirty="0" smtClean="0"/>
            </a:br>
            <a:endParaRPr lang="en-US" dirty="0" smtClean="0"/>
          </a:p>
          <a:p>
            <a:pPr marL="2286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The IPSS’s do not include molecular abnormalities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Limitations of the IPSS/IPSS-R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4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55881" y="4660625"/>
            <a:ext cx="31406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Complex (3 or more abnormalities)</a:t>
            </a:r>
            <a:endParaRPr lang="en-US" sz="1400" b="1" dirty="0"/>
          </a:p>
        </p:txBody>
      </p:sp>
      <p:cxnSp>
        <p:nvCxnSpPr>
          <p:cNvPr id="10" name="Curved Connector 9"/>
          <p:cNvCxnSpPr>
            <a:endCxn id="9" idx="1"/>
          </p:cNvCxnSpPr>
          <p:nvPr/>
        </p:nvCxnSpPr>
        <p:spPr>
          <a:xfrm rot="16200000" flipH="1">
            <a:off x="2114516" y="4673149"/>
            <a:ext cx="215052" cy="67678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56"/>
          <p:cNvSpPr txBox="1">
            <a:spLocks noChangeArrowheads="1"/>
          </p:cNvSpPr>
          <p:nvPr/>
        </p:nvSpPr>
        <p:spPr bwMode="auto">
          <a:xfrm>
            <a:off x="0" y="6581001"/>
            <a:ext cx="28262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Bejar et al.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NEJM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2011;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364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:2496-506.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56"/>
          <p:cNvSpPr txBox="1">
            <a:spLocks noChangeArrowheads="1"/>
          </p:cNvSpPr>
          <p:nvPr/>
        </p:nvSpPr>
        <p:spPr bwMode="auto">
          <a:xfrm>
            <a:off x="6586890" y="6581001"/>
            <a:ext cx="2557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latin typeface="Arial" pitchFamily="34" charset="0"/>
                <a:cs typeface="Arial" pitchFamily="34" charset="0"/>
              </a:rPr>
              <a:t>Bejar et al.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JCO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2012;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:3376-82.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" y="0"/>
            <a:ext cx="9144000" cy="101498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mtClean="0"/>
              <a:t>Mutation Frequency and Distribution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" y="2410151"/>
            <a:ext cx="9144000" cy="219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85"/>
          <a:stretch/>
        </p:blipFill>
        <p:spPr bwMode="auto">
          <a:xfrm>
            <a:off x="1751008" y="1317885"/>
            <a:ext cx="5614551" cy="5042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2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4209789"/>
              </p:ext>
            </p:extLst>
          </p:nvPr>
        </p:nvGraphicFramePr>
        <p:xfrm>
          <a:off x="382712" y="1619250"/>
          <a:ext cx="8223673" cy="472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http://seer.cancer.gov. Accessed May 1, 2013.</a:t>
            </a:r>
            <a:endParaRPr lang="en-US" sz="11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>
                <a:ea typeface="Times New Roman" pitchFamily="18" charset="0"/>
              </a:rPr>
              <a:t>MDS Incidence Rates </a:t>
            </a:r>
            <a:r>
              <a:rPr lang="en-US" sz="4800" dirty="0" smtClean="0">
                <a:ea typeface="Times New Roman" pitchFamily="18" charset="0"/>
              </a:rPr>
              <a:t>2000-2008</a:t>
            </a:r>
            <a:endParaRPr lang="en-US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6049" y="1352550"/>
            <a:ext cx="384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 SEER Cancer Registry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8842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t="21451" r="4155" b="31574"/>
          <a:stretch/>
        </p:blipFill>
        <p:spPr bwMode="auto">
          <a:xfrm>
            <a:off x="4120754" y="1715596"/>
            <a:ext cx="5029200" cy="356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0"/>
            <a:ext cx="9144000" cy="97096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4000" i="1" dirty="0" smtClean="0"/>
              <a:t>TP53</a:t>
            </a:r>
            <a:r>
              <a:rPr lang="en-US" sz="4000" dirty="0" smtClean="0"/>
              <a:t> Mutations and Complex Karyotypes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9159" y="1640838"/>
            <a:ext cx="3596641" cy="2978944"/>
            <a:chOff x="518160" y="914400"/>
            <a:chExt cx="3596641" cy="29789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2"/>
            <a:stretch/>
          </p:blipFill>
          <p:spPr bwMode="auto">
            <a:xfrm>
              <a:off x="518160" y="914400"/>
              <a:ext cx="3596640" cy="2633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893094" y="3588544"/>
              <a:ext cx="928687" cy="304800"/>
            </a:xfrm>
            <a:prstGeom prst="rect">
              <a:avLst/>
            </a:pr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09901" y="3588544"/>
              <a:ext cx="1104900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38275" y="3588544"/>
              <a:ext cx="259556" cy="304800"/>
            </a:xfrm>
            <a:prstGeom prst="rect">
              <a:avLst/>
            </a:prstGeom>
            <a:solidFill>
              <a:srgbClr val="008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Left Brace 6"/>
          <p:cNvSpPr/>
          <p:nvPr/>
        </p:nvSpPr>
        <p:spPr>
          <a:xfrm rot="16200000">
            <a:off x="2531676" y="3673722"/>
            <a:ext cx="238447" cy="2221707"/>
          </a:xfrm>
          <a:prstGeom prst="leftBrace">
            <a:avLst>
              <a:gd name="adj1" fmla="val 5099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98479" y="4915021"/>
            <a:ext cx="200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 Karyotype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5400000">
            <a:off x="1651805" y="892264"/>
            <a:ext cx="238447" cy="1383506"/>
          </a:xfrm>
          <a:prstGeom prst="leftBrace">
            <a:avLst>
              <a:gd name="adj1" fmla="val 5099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13160" y="1107817"/>
            <a:ext cx="15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TP53</a:t>
            </a:r>
            <a:r>
              <a:rPr lang="en-US" dirty="0" smtClean="0"/>
              <a:t> Mutated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943350" y="4394583"/>
            <a:ext cx="715148" cy="14559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5659394"/>
            <a:ext cx="9144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adverse prognostic impact of the complex karyotype is entirely </a:t>
            </a:r>
          </a:p>
          <a:p>
            <a:pPr algn="ctr"/>
            <a:r>
              <a:rPr lang="en-US" sz="2400" dirty="0" smtClean="0"/>
              <a:t>driven by its frequent association with mutations of </a:t>
            </a:r>
            <a:r>
              <a:rPr lang="en-US" sz="2400" i="1" dirty="0" smtClean="0"/>
              <a:t>TP53</a:t>
            </a:r>
            <a:endParaRPr lang="en-US" sz="2400" i="1" dirty="0"/>
          </a:p>
        </p:txBody>
      </p:sp>
      <p:sp>
        <p:nvSpPr>
          <p:cNvPr id="18" name="Right Arrow 17"/>
          <p:cNvSpPr/>
          <p:nvPr/>
        </p:nvSpPr>
        <p:spPr>
          <a:xfrm>
            <a:off x="3943350" y="2032383"/>
            <a:ext cx="715148" cy="14559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9"/>
          <p:cNvGrpSpPr>
            <a:grpSpLocks/>
          </p:cNvGrpSpPr>
          <p:nvPr/>
        </p:nvGrpSpPr>
        <p:grpSpPr bwMode="auto">
          <a:xfrm>
            <a:off x="5278438" y="3656013"/>
            <a:ext cx="3870325" cy="3201987"/>
            <a:chOff x="3852152" y="254148"/>
            <a:chExt cx="3871672" cy="3201216"/>
          </a:xfrm>
        </p:grpSpPr>
        <p:pic>
          <p:nvPicPr>
            <p:cNvPr id="44184" name="Picture 22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6701" y="254148"/>
              <a:ext cx="3647123" cy="3190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8" name="Rectangle 227"/>
            <p:cNvSpPr/>
            <p:nvPr/>
          </p:nvSpPr>
          <p:spPr>
            <a:xfrm>
              <a:off x="5025722" y="695367"/>
              <a:ext cx="1635694" cy="480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371445" y="3026842"/>
              <a:ext cx="3277740" cy="317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5586305" y="650927"/>
              <a:ext cx="1939012" cy="1212558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>
                <a:lnSpc>
                  <a:spcPct val="114000"/>
                </a:lnSpc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IPSS Int2 </a:t>
              </a:r>
              <a:r>
                <a:rPr lang="en-US" sz="1100" b="1" dirty="0" err="1">
                  <a:solidFill>
                    <a:prstClr val="black"/>
                  </a:solidFill>
                  <a:latin typeface="Calibri"/>
                </a:rPr>
                <a:t>Mut</a:t>
              </a: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 Absent (n=61)</a:t>
              </a:r>
            </a:p>
            <a:p>
              <a:pPr>
                <a:lnSpc>
                  <a:spcPct val="114000"/>
                </a:lnSpc>
                <a:tabLst>
                  <a:tab pos="288925" algn="l"/>
                </a:tabLs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IPSS Int2 </a:t>
              </a:r>
              <a:r>
                <a:rPr lang="en-US" sz="1100" b="1" dirty="0" err="1">
                  <a:solidFill>
                    <a:prstClr val="black"/>
                  </a:solidFill>
                  <a:latin typeface="Calibri"/>
                </a:rPr>
                <a:t>Mut</a:t>
              </a: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 Present (n=40)</a:t>
              </a:r>
              <a:endParaRPr lang="en-US" sz="1100" b="1" i="1" dirty="0">
                <a:solidFill>
                  <a:prstClr val="black"/>
                </a:solidFill>
                <a:latin typeface="Calibri"/>
              </a:endParaRPr>
            </a:p>
            <a:p>
              <a:pPr algn="ctr">
                <a:lnSpc>
                  <a:spcPct val="114000"/>
                </a:lnSpc>
                <a:tabLst>
                  <a:tab pos="288925" algn="l"/>
                </a:tabLst>
                <a:defRPr/>
              </a:pPr>
              <a:r>
                <a:rPr lang="en-US" sz="1100" i="1" dirty="0">
                  <a:solidFill>
                    <a:prstClr val="black"/>
                  </a:solidFill>
                  <a:latin typeface="Calibri"/>
                </a:rPr>
                <a:t>p</a:t>
              </a: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 = 0.02</a:t>
              </a:r>
            </a:p>
            <a:p>
              <a:pPr>
                <a:lnSpc>
                  <a:spcPct val="114000"/>
                </a:lnSpc>
                <a:tabLst>
                  <a:tab pos="288925" algn="l"/>
                </a:tabLs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IPSS High (n=32)</a:t>
              </a:r>
            </a:p>
            <a:p>
              <a:pPr>
                <a:lnSpc>
                  <a:spcPct val="114000"/>
                </a:lnSpc>
                <a:defRPr/>
              </a:pP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047482" y="543003"/>
              <a:ext cx="336667" cy="2553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095124" y="481105"/>
              <a:ext cx="366841" cy="261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1.0</a:t>
              </a: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095124" y="715999"/>
              <a:ext cx="366841" cy="261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0.9</a:t>
              </a: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4095124" y="950892"/>
              <a:ext cx="366841" cy="261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0.8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4095124" y="1187373"/>
              <a:ext cx="366841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0.7</a:t>
              </a: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4095124" y="1422267"/>
              <a:ext cx="366841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0.6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095124" y="1657160"/>
              <a:ext cx="366841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0.5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4095124" y="1892054"/>
              <a:ext cx="366841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0.4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4095124" y="2128534"/>
              <a:ext cx="366841" cy="261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0.3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4095124" y="2363427"/>
              <a:ext cx="366841" cy="261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0.2</a:t>
              </a: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095124" y="2598320"/>
              <a:ext cx="366841" cy="261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0.1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095124" y="2833214"/>
              <a:ext cx="366841" cy="261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0.0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314275" y="2964945"/>
              <a:ext cx="257265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4550895" y="2964945"/>
              <a:ext cx="257265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787514" y="2964945"/>
              <a:ext cx="257265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5024135" y="2964945"/>
              <a:ext cx="257265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5260754" y="2964945"/>
              <a:ext cx="257265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  <p:sp>
          <p:nvSpPr>
            <p:cNvPr id="248" name="TextBox 17"/>
            <p:cNvSpPr txBox="1"/>
            <p:nvPr/>
          </p:nvSpPr>
          <p:spPr>
            <a:xfrm>
              <a:off x="5498962" y="2964945"/>
              <a:ext cx="255677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5</a:t>
              </a: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5735582" y="2964945"/>
              <a:ext cx="255676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6</a:t>
              </a: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5972202" y="2964945"/>
              <a:ext cx="257265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7</a:t>
              </a: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6208822" y="2964945"/>
              <a:ext cx="257265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8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6445441" y="2964945"/>
              <a:ext cx="257265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9</a:t>
              </a: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6651888" y="2964945"/>
              <a:ext cx="328727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10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891684" y="2964945"/>
              <a:ext cx="328726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11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7131480" y="2964945"/>
              <a:ext cx="328727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12</a:t>
              </a: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7371276" y="2964945"/>
              <a:ext cx="328726" cy="2618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13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 rot="16200000">
              <a:off x="3399905" y="1701517"/>
              <a:ext cx="1180816" cy="2763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Overall Survival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5637123" y="3177619"/>
              <a:ext cx="517705" cy="2777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Years</a:t>
              </a:r>
            </a:p>
          </p:txBody>
        </p:sp>
        <p:pic>
          <p:nvPicPr>
            <p:cNvPr id="4421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b="65686"/>
            <a:stretch>
              <a:fillRect/>
            </a:stretch>
          </p:blipFill>
          <p:spPr bwMode="auto">
            <a:xfrm>
              <a:off x="5453063" y="727400"/>
              <a:ext cx="211455" cy="100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21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b="69858"/>
            <a:stretch>
              <a:fillRect/>
            </a:stretch>
          </p:blipFill>
          <p:spPr bwMode="auto">
            <a:xfrm>
              <a:off x="5465322" y="1322711"/>
              <a:ext cx="194310" cy="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2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t="69173"/>
            <a:stretch>
              <a:fillRect/>
            </a:stretch>
          </p:blipFill>
          <p:spPr bwMode="auto">
            <a:xfrm>
              <a:off x="5453063" y="940760"/>
              <a:ext cx="211455" cy="89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75"/>
          <p:cNvGrpSpPr>
            <a:grpSpLocks/>
          </p:cNvGrpSpPr>
          <p:nvPr/>
        </p:nvGrpSpPr>
        <p:grpSpPr bwMode="auto">
          <a:xfrm>
            <a:off x="1271588" y="3663950"/>
            <a:ext cx="3876675" cy="3194050"/>
            <a:chOff x="0" y="3164859"/>
            <a:chExt cx="3875724" cy="3193853"/>
          </a:xfrm>
        </p:grpSpPr>
        <p:pic>
          <p:nvPicPr>
            <p:cNvPr id="44149" name="Picture 26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1" y="3164859"/>
              <a:ext cx="3647123" cy="3190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4" name="Rectangle 263"/>
            <p:cNvSpPr/>
            <p:nvPr/>
          </p:nvSpPr>
          <p:spPr>
            <a:xfrm>
              <a:off x="1172874" y="3599807"/>
              <a:ext cx="1636311" cy="480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20572" y="5930113"/>
              <a:ext cx="3275796" cy="31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723602" y="3553773"/>
              <a:ext cx="1937862" cy="1212775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>
                <a:lnSpc>
                  <a:spcPct val="114000"/>
                </a:lnSpc>
                <a:tabLst>
                  <a:tab pos="288925" algn="l"/>
                </a:tabLs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IPSS Int1 </a:t>
              </a:r>
              <a:r>
                <a:rPr lang="en-US" sz="1100" b="1" dirty="0" err="1">
                  <a:solidFill>
                    <a:prstClr val="black"/>
                  </a:solidFill>
                  <a:latin typeface="Calibri"/>
                </a:rPr>
                <a:t>Mut</a:t>
              </a: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 Absent (n=128)</a:t>
              </a:r>
            </a:p>
            <a:p>
              <a:pPr>
                <a:lnSpc>
                  <a:spcPct val="114000"/>
                </a:lnSpc>
                <a:tabLst>
                  <a:tab pos="288925" algn="l"/>
                </a:tabLs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IPSS Int1 </a:t>
              </a:r>
              <a:r>
                <a:rPr lang="en-US" sz="1100" b="1" dirty="0" err="1">
                  <a:solidFill>
                    <a:prstClr val="black"/>
                  </a:solidFill>
                  <a:latin typeface="Calibri"/>
                </a:rPr>
                <a:t>Mut</a:t>
              </a: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 Present (n=57)</a:t>
              </a:r>
              <a:endParaRPr lang="en-US" sz="1100" b="1" i="1" dirty="0">
                <a:solidFill>
                  <a:prstClr val="black"/>
                </a:solidFill>
                <a:latin typeface="Calibri"/>
              </a:endParaRPr>
            </a:p>
            <a:p>
              <a:pPr algn="ctr">
                <a:lnSpc>
                  <a:spcPct val="114000"/>
                </a:lnSpc>
                <a:tabLst>
                  <a:tab pos="288925" algn="l"/>
                </a:tabLst>
                <a:defRPr/>
              </a:pPr>
              <a:r>
                <a:rPr lang="en-US" sz="1100" i="1" dirty="0">
                  <a:solidFill>
                    <a:prstClr val="black"/>
                  </a:solidFill>
                  <a:latin typeface="Calibri"/>
                </a:rPr>
                <a:t>p</a:t>
              </a: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 &lt; 0.001</a:t>
              </a:r>
            </a:p>
            <a:p>
              <a:pPr>
                <a:lnSpc>
                  <a:spcPct val="114000"/>
                </a:lnSpc>
                <a:tabLst>
                  <a:tab pos="288925" algn="l"/>
                </a:tabLs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IPSS Int2 (n=101)</a:t>
              </a:r>
            </a:p>
            <a:p>
              <a:pPr>
                <a:lnSpc>
                  <a:spcPct val="114000"/>
                </a:lnSpc>
                <a:defRPr/>
              </a:pP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206324" y="3447417"/>
              <a:ext cx="336467" cy="2552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242827" y="3383920"/>
              <a:ext cx="368210" cy="2619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1.0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242827" y="3620444"/>
              <a:ext cx="368210" cy="2603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0.9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242827" y="3855379"/>
              <a:ext cx="368210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0.8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242827" y="4090315"/>
              <a:ext cx="368210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0.7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242827" y="4325250"/>
              <a:ext cx="368210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0.6</a:t>
              </a: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242827" y="4560186"/>
              <a:ext cx="368210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0.5</a:t>
              </a: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242827" y="4796708"/>
              <a:ext cx="368210" cy="2603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0.4</a:t>
              </a: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242827" y="5031644"/>
              <a:ext cx="368210" cy="2619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0.3</a:t>
              </a: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242827" y="5266579"/>
              <a:ext cx="368210" cy="2619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0.2</a:t>
              </a: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242827" y="5501515"/>
              <a:ext cx="368210" cy="2619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0.1</a:t>
              </a: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242827" y="5736450"/>
              <a:ext cx="368210" cy="2619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0.0</a:t>
              </a: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461849" y="5868205"/>
              <a:ext cx="257112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698329" y="5868205"/>
              <a:ext cx="257112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936395" y="5868205"/>
              <a:ext cx="255524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1172874" y="5868205"/>
              <a:ext cx="257112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1409354" y="5868205"/>
              <a:ext cx="257112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  <p:sp>
          <p:nvSpPr>
            <p:cNvPr id="284" name="TextBox 17"/>
            <p:cNvSpPr txBox="1"/>
            <p:nvPr/>
          </p:nvSpPr>
          <p:spPr>
            <a:xfrm>
              <a:off x="1645833" y="5868205"/>
              <a:ext cx="257112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5</a:t>
              </a: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1882313" y="5868205"/>
              <a:ext cx="257112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6</a:t>
              </a: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2120380" y="5868205"/>
              <a:ext cx="255524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7</a:t>
              </a: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2356859" y="5868205"/>
              <a:ext cx="257112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8</a:t>
              </a: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2593339" y="5868205"/>
              <a:ext cx="257112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9</a:t>
              </a: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2799663" y="5868205"/>
              <a:ext cx="328531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10</a:t>
              </a: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3039316" y="5868205"/>
              <a:ext cx="328532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11</a:t>
              </a:r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3278970" y="5868205"/>
              <a:ext cx="328531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12</a:t>
              </a: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3518624" y="5868205"/>
              <a:ext cx="328532" cy="261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13</a:t>
              </a:r>
            </a:p>
          </p:txBody>
        </p:sp>
        <p:sp>
          <p:nvSpPr>
            <p:cNvPr id="293" name="TextBox 292"/>
            <p:cNvSpPr txBox="1"/>
            <p:nvPr/>
          </p:nvSpPr>
          <p:spPr>
            <a:xfrm rot="16200000">
              <a:off x="-451642" y="4603865"/>
              <a:ext cx="1181027" cy="27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Overall Survival</a:t>
              </a:r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1785499" y="6082504"/>
              <a:ext cx="517398" cy="2762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Years</a:t>
              </a:r>
            </a:p>
          </p:txBody>
        </p:sp>
        <p:pic>
          <p:nvPicPr>
            <p:cNvPr id="44181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5686"/>
            <a:stretch>
              <a:fillRect/>
            </a:stretch>
          </p:blipFill>
          <p:spPr bwMode="auto">
            <a:xfrm>
              <a:off x="1585412" y="4204186"/>
              <a:ext cx="211455" cy="100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182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2500"/>
            <a:stretch>
              <a:fillRect/>
            </a:stretch>
          </p:blipFill>
          <p:spPr bwMode="auto">
            <a:xfrm>
              <a:off x="1617663" y="3830666"/>
              <a:ext cx="205740" cy="94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183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9698"/>
            <a:stretch>
              <a:fillRect/>
            </a:stretch>
          </p:blipFill>
          <p:spPr bwMode="auto">
            <a:xfrm>
              <a:off x="1604963" y="3662767"/>
              <a:ext cx="20574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24"/>
          <p:cNvGrpSpPr>
            <a:grpSpLocks/>
          </p:cNvGrpSpPr>
          <p:nvPr/>
        </p:nvGrpSpPr>
        <p:grpSpPr bwMode="auto">
          <a:xfrm>
            <a:off x="5254625" y="773113"/>
            <a:ext cx="3929063" cy="3200400"/>
            <a:chOff x="4231037" y="1362828"/>
            <a:chExt cx="3928821" cy="3200400"/>
          </a:xfrm>
        </p:grpSpPr>
        <p:pic>
          <p:nvPicPr>
            <p:cNvPr id="44116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81218" y="1362828"/>
              <a:ext cx="367864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" name="Rectangle 150"/>
            <p:cNvSpPr/>
            <p:nvPr/>
          </p:nvSpPr>
          <p:spPr>
            <a:xfrm>
              <a:off x="5378729" y="1783515"/>
              <a:ext cx="1636611" cy="220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772342" y="4129840"/>
              <a:ext cx="3276398" cy="317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205765" y="1807328"/>
              <a:ext cx="1590577" cy="80010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>
                <a:lnSpc>
                  <a:spcPct val="114000"/>
                </a:lnSpc>
                <a:tabLst>
                  <a:tab pos="288925" algn="l"/>
                </a:tabLs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IPSS	Low (n=110)</a:t>
              </a:r>
            </a:p>
            <a:p>
              <a:pPr>
                <a:lnSpc>
                  <a:spcPct val="114000"/>
                </a:lnSpc>
                <a:defRPr/>
              </a:pP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231037" y="1646990"/>
              <a:ext cx="563528" cy="2552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494546" y="1818440"/>
              <a:ext cx="366690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0.9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494546" y="2054978"/>
              <a:ext cx="366690" cy="2603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0.8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494546" y="2289928"/>
              <a:ext cx="366690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0.7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494546" y="2524878"/>
              <a:ext cx="366690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0.6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494546" y="2759828"/>
              <a:ext cx="366690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0.5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494546" y="2994778"/>
              <a:ext cx="366690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0.4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494546" y="3231315"/>
              <a:ext cx="366690" cy="2603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0.3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494546" y="3466265"/>
              <a:ext cx="366690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0.2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494546" y="3701215"/>
              <a:ext cx="366690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0.1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494546" y="3936165"/>
              <a:ext cx="366690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0.0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713607" y="4067928"/>
              <a:ext cx="257159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950131" y="4067928"/>
              <a:ext cx="257159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186653" y="4067928"/>
              <a:ext cx="257159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424763" y="4067928"/>
              <a:ext cx="255572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661287" y="4067928"/>
              <a:ext cx="257159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  <p:sp>
          <p:nvSpPr>
            <p:cNvPr id="171" name="TextBox 17"/>
            <p:cNvSpPr txBox="1"/>
            <p:nvPr/>
          </p:nvSpPr>
          <p:spPr>
            <a:xfrm>
              <a:off x="5897809" y="4067928"/>
              <a:ext cx="257159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5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134333" y="4067928"/>
              <a:ext cx="257159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6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370855" y="4067928"/>
              <a:ext cx="257159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7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608966" y="4067928"/>
              <a:ext cx="255572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8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6845489" y="4067928"/>
              <a:ext cx="257159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9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050263" y="4067928"/>
              <a:ext cx="330180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10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289962" y="4067928"/>
              <a:ext cx="330180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11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7531247" y="4067928"/>
              <a:ext cx="328592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12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770944" y="4067928"/>
              <a:ext cx="328593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13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 rot="16200000">
              <a:off x="3799228" y="2804286"/>
              <a:ext cx="1181100" cy="2762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Overall Survival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6035914" y="4280653"/>
              <a:ext cx="519080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Years</a:t>
              </a:r>
            </a:p>
          </p:txBody>
        </p:sp>
        <p:pic>
          <p:nvPicPr>
            <p:cNvPr id="44147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 b="69112"/>
            <a:stretch>
              <a:fillRect/>
            </a:stretch>
          </p:blipFill>
          <p:spPr bwMode="auto">
            <a:xfrm>
              <a:off x="6070444" y="1901647"/>
              <a:ext cx="182771" cy="88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" name="TextBox 154"/>
            <p:cNvSpPr txBox="1"/>
            <p:nvPr/>
          </p:nvSpPr>
          <p:spPr>
            <a:xfrm>
              <a:off x="4494546" y="1583490"/>
              <a:ext cx="366690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1.0</a:t>
              </a:r>
            </a:p>
          </p:txBody>
        </p:sp>
      </p:grpSp>
      <p:grpSp>
        <p:nvGrpSpPr>
          <p:cNvPr id="44038" name="Group 476"/>
          <p:cNvGrpSpPr>
            <a:grpSpLocks/>
          </p:cNvGrpSpPr>
          <p:nvPr/>
        </p:nvGrpSpPr>
        <p:grpSpPr bwMode="auto">
          <a:xfrm>
            <a:off x="1271588" y="774700"/>
            <a:ext cx="3875087" cy="3197225"/>
            <a:chOff x="0" y="258927"/>
            <a:chExt cx="3875724" cy="3197211"/>
          </a:xfrm>
        </p:grpSpPr>
        <p:pic>
          <p:nvPicPr>
            <p:cNvPr id="44081" name="Picture 39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8601" y="258927"/>
              <a:ext cx="3647123" cy="3190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40"/>
            <p:cNvSpPr/>
            <p:nvPr/>
          </p:nvSpPr>
          <p:spPr>
            <a:xfrm>
              <a:off x="519197" y="3027515"/>
              <a:ext cx="3277139" cy="317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84701" y="651038"/>
              <a:ext cx="1417870" cy="800096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>
                <a:lnSpc>
                  <a:spcPct val="114000"/>
                </a:lnSpc>
                <a:tabLst>
                  <a:tab pos="288925" algn="l"/>
                  <a:tab pos="627063" algn="l"/>
                </a:tabLs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IPSS Low 	(n=110)</a:t>
              </a:r>
            </a:p>
            <a:p>
              <a:pPr>
                <a:lnSpc>
                  <a:spcPct val="114000"/>
                </a:lnSpc>
                <a:tabLst>
                  <a:tab pos="288925" algn="l"/>
                  <a:tab pos="627063" algn="l"/>
                </a:tabLs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IPSS Int1 	(n=185)</a:t>
              </a:r>
              <a:endParaRPr lang="en-US" sz="1100" b="1" i="1" dirty="0">
                <a:solidFill>
                  <a:prstClr val="black"/>
                </a:solidFill>
                <a:latin typeface="Calibri"/>
              </a:endParaRPr>
            </a:p>
            <a:p>
              <a:pPr>
                <a:lnSpc>
                  <a:spcPct val="114000"/>
                </a:lnSpc>
                <a:tabLst>
                  <a:tab pos="288925" algn="l"/>
                  <a:tab pos="627063" algn="l"/>
                </a:tabLs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IPSS Int2 	(n=101)</a:t>
              </a:r>
            </a:p>
            <a:p>
              <a:pPr>
                <a:lnSpc>
                  <a:spcPct val="114000"/>
                </a:lnSpc>
                <a:tabLst>
                  <a:tab pos="288925" algn="l"/>
                  <a:tab pos="627063" algn="l"/>
                </a:tabLs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IPSS High	(n=32)</a:t>
              </a:r>
            </a:p>
            <a:p>
              <a:pPr>
                <a:lnSpc>
                  <a:spcPct val="114000"/>
                </a:lnSpc>
                <a:defRPr/>
              </a:pP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4821" y="544676"/>
              <a:ext cx="336605" cy="2552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2927" y="481176"/>
              <a:ext cx="366773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1.0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2927" y="717713"/>
              <a:ext cx="366773" cy="260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0.9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2927" y="952662"/>
              <a:ext cx="366773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0.8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2927" y="1187611"/>
              <a:ext cx="366773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0.7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2927" y="1422560"/>
              <a:ext cx="366773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0.6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2927" y="1657509"/>
              <a:ext cx="366773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0.5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2927" y="1894045"/>
              <a:ext cx="366773" cy="260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2927" y="2128994"/>
              <a:ext cx="366773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2927" y="2363943"/>
              <a:ext cx="366773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2927" y="2598892"/>
              <a:ext cx="366773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2927" y="2833841"/>
              <a:ext cx="366773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2038" y="2965603"/>
              <a:ext cx="257217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8615" y="2965603"/>
              <a:ext cx="257217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35191" y="2965603"/>
              <a:ext cx="257217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71768" y="2965603"/>
              <a:ext cx="257217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09932" y="2965603"/>
              <a:ext cx="255629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  <p:sp>
          <p:nvSpPr>
            <p:cNvPr id="60" name="TextBox 17"/>
            <p:cNvSpPr txBox="1"/>
            <p:nvPr/>
          </p:nvSpPr>
          <p:spPr>
            <a:xfrm>
              <a:off x="1646508" y="2965603"/>
              <a:ext cx="255630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5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83084" y="2965603"/>
              <a:ext cx="257217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6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19660" y="2965603"/>
              <a:ext cx="257217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356237" y="2965603"/>
              <a:ext cx="257217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8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92813" y="2965603"/>
              <a:ext cx="257217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9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99222" y="2965603"/>
              <a:ext cx="328667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10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38974" y="2965603"/>
              <a:ext cx="328666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78726" y="2965603"/>
              <a:ext cx="328667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18478" y="2965603"/>
              <a:ext cx="328666" cy="261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-452412" y="1701934"/>
              <a:ext cx="1181095" cy="2762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Overall Survival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784643" y="3179914"/>
              <a:ext cx="519197" cy="2762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Years</a:t>
              </a:r>
            </a:p>
          </p:txBody>
        </p:sp>
        <p:pic>
          <p:nvPicPr>
            <p:cNvPr id="44112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 b="69112"/>
            <a:stretch>
              <a:fillRect/>
            </a:stretch>
          </p:blipFill>
          <p:spPr bwMode="auto">
            <a:xfrm>
              <a:off x="1849766" y="745496"/>
              <a:ext cx="222885" cy="88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11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b="69698"/>
            <a:stretch>
              <a:fillRect/>
            </a:stretch>
          </p:blipFill>
          <p:spPr bwMode="auto">
            <a:xfrm>
              <a:off x="1849766" y="955513"/>
              <a:ext cx="20574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11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b="65686"/>
            <a:stretch>
              <a:fillRect/>
            </a:stretch>
          </p:blipFill>
          <p:spPr bwMode="auto">
            <a:xfrm>
              <a:off x="1845155" y="1108964"/>
              <a:ext cx="211455" cy="100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11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b="69858"/>
            <a:stretch>
              <a:fillRect/>
            </a:stretch>
          </p:blipFill>
          <p:spPr bwMode="auto">
            <a:xfrm>
              <a:off x="1851634" y="1320128"/>
              <a:ext cx="194310" cy="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17"/>
          <p:cNvGrpSpPr>
            <a:grpSpLocks/>
          </p:cNvGrpSpPr>
          <p:nvPr/>
        </p:nvGrpSpPr>
        <p:grpSpPr bwMode="auto">
          <a:xfrm>
            <a:off x="5273675" y="768350"/>
            <a:ext cx="3889375" cy="3208338"/>
            <a:chOff x="6091238" y="2735579"/>
            <a:chExt cx="3889056" cy="3208021"/>
          </a:xfrm>
        </p:grpSpPr>
        <p:pic>
          <p:nvPicPr>
            <p:cNvPr id="44047" name="Picture 181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22694" y="2735579"/>
              <a:ext cx="36576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" name="Rectangle 183"/>
            <p:cNvSpPr/>
            <p:nvPr/>
          </p:nvSpPr>
          <p:spPr bwMode="auto">
            <a:xfrm>
              <a:off x="7218271" y="3168924"/>
              <a:ext cx="1636579" cy="220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6610308" y="5515017"/>
              <a:ext cx="3276331" cy="317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 bwMode="auto">
            <a:xfrm>
              <a:off x="7827821" y="3138764"/>
              <a:ext cx="1938179" cy="800021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>
                <a:lnSpc>
                  <a:spcPct val="114000"/>
                </a:lnSpc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IPSS Low </a:t>
              </a:r>
              <a:r>
                <a:rPr lang="en-US" sz="1100" b="1" dirty="0" err="1">
                  <a:solidFill>
                    <a:prstClr val="black"/>
                  </a:solidFill>
                  <a:latin typeface="Calibri"/>
                </a:rPr>
                <a:t>Mut</a:t>
              </a: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 Absent (n=87)</a:t>
              </a:r>
            </a:p>
            <a:p>
              <a:pPr>
                <a:lnSpc>
                  <a:spcPct val="114000"/>
                </a:lnSpc>
                <a:tabLst>
                  <a:tab pos="288925" algn="l"/>
                </a:tabLs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IPSS Low </a:t>
              </a:r>
              <a:r>
                <a:rPr lang="en-US" sz="1100" b="1" dirty="0" err="1">
                  <a:solidFill>
                    <a:prstClr val="black"/>
                  </a:solidFill>
                  <a:latin typeface="Calibri"/>
                </a:rPr>
                <a:t>Mut</a:t>
              </a: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 Present (n=23)</a:t>
              </a:r>
              <a:endParaRPr lang="en-US" sz="1100" b="1" i="1" dirty="0">
                <a:solidFill>
                  <a:prstClr val="black"/>
                </a:solidFill>
                <a:latin typeface="Calibri"/>
              </a:endParaRPr>
            </a:p>
            <a:p>
              <a:pPr algn="ctr">
                <a:lnSpc>
                  <a:spcPct val="114000"/>
                </a:lnSpc>
                <a:tabLst>
                  <a:tab pos="288925" algn="l"/>
                </a:tabLst>
                <a:defRPr/>
              </a:pPr>
              <a:r>
                <a:rPr lang="en-US" sz="1100" i="1" dirty="0">
                  <a:solidFill>
                    <a:prstClr val="black"/>
                  </a:solidFill>
                  <a:latin typeface="Calibri"/>
                </a:rPr>
                <a:t>p</a:t>
              </a: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 &lt; 0.001</a:t>
              </a:r>
            </a:p>
            <a:p>
              <a:pPr>
                <a:lnSpc>
                  <a:spcPct val="114000"/>
                </a:lnSpc>
                <a:defRPr/>
              </a:pP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297596" y="3032413"/>
              <a:ext cx="334936" cy="2552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 bwMode="auto">
            <a:xfrm>
              <a:off x="6334106" y="2968919"/>
              <a:ext cx="366682" cy="2619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1.0</a:t>
              </a:r>
            </a:p>
          </p:txBody>
        </p:sp>
        <p:sp>
          <p:nvSpPr>
            <p:cNvPr id="189" name="TextBox 188"/>
            <p:cNvSpPr txBox="1"/>
            <p:nvPr/>
          </p:nvSpPr>
          <p:spPr bwMode="auto">
            <a:xfrm>
              <a:off x="6334106" y="3203846"/>
              <a:ext cx="366682" cy="2619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0.9</a:t>
              </a:r>
            </a:p>
          </p:txBody>
        </p:sp>
        <p:sp>
          <p:nvSpPr>
            <p:cNvPr id="190" name="TextBox 189"/>
            <p:cNvSpPr txBox="1"/>
            <p:nvPr/>
          </p:nvSpPr>
          <p:spPr bwMode="auto">
            <a:xfrm>
              <a:off x="6334106" y="3440359"/>
              <a:ext cx="366682" cy="2603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0.8</a:t>
              </a:r>
            </a:p>
          </p:txBody>
        </p:sp>
        <p:sp>
          <p:nvSpPr>
            <p:cNvPr id="191" name="TextBox 190"/>
            <p:cNvSpPr txBox="1"/>
            <p:nvPr/>
          </p:nvSpPr>
          <p:spPr bwMode="auto">
            <a:xfrm>
              <a:off x="6334106" y="3675286"/>
              <a:ext cx="366682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0.7</a:t>
              </a:r>
            </a:p>
          </p:txBody>
        </p:sp>
        <p:sp>
          <p:nvSpPr>
            <p:cNvPr id="192" name="TextBox 191"/>
            <p:cNvSpPr txBox="1"/>
            <p:nvPr/>
          </p:nvSpPr>
          <p:spPr bwMode="auto">
            <a:xfrm>
              <a:off x="6334106" y="3910213"/>
              <a:ext cx="366682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0.6</a:t>
              </a:r>
            </a:p>
          </p:txBody>
        </p:sp>
        <p:sp>
          <p:nvSpPr>
            <p:cNvPr id="193" name="TextBox 192"/>
            <p:cNvSpPr txBox="1"/>
            <p:nvPr/>
          </p:nvSpPr>
          <p:spPr bwMode="auto">
            <a:xfrm>
              <a:off x="6334106" y="4145140"/>
              <a:ext cx="366682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0.5</a:t>
              </a:r>
            </a:p>
          </p:txBody>
        </p:sp>
        <p:sp>
          <p:nvSpPr>
            <p:cNvPr id="194" name="TextBox 193"/>
            <p:cNvSpPr txBox="1"/>
            <p:nvPr/>
          </p:nvSpPr>
          <p:spPr bwMode="auto">
            <a:xfrm>
              <a:off x="6334106" y="4381654"/>
              <a:ext cx="366682" cy="2603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0.4</a:t>
              </a:r>
            </a:p>
          </p:txBody>
        </p:sp>
        <p:sp>
          <p:nvSpPr>
            <p:cNvPr id="195" name="TextBox 194"/>
            <p:cNvSpPr txBox="1"/>
            <p:nvPr/>
          </p:nvSpPr>
          <p:spPr bwMode="auto">
            <a:xfrm>
              <a:off x="6334106" y="4616581"/>
              <a:ext cx="366682" cy="2619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0.3</a:t>
              </a:r>
            </a:p>
          </p:txBody>
        </p:sp>
        <p:sp>
          <p:nvSpPr>
            <p:cNvPr id="196" name="TextBox 195"/>
            <p:cNvSpPr txBox="1"/>
            <p:nvPr/>
          </p:nvSpPr>
          <p:spPr bwMode="auto">
            <a:xfrm>
              <a:off x="6334106" y="4851508"/>
              <a:ext cx="366682" cy="2619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0.2</a:t>
              </a:r>
            </a:p>
          </p:txBody>
        </p:sp>
        <p:sp>
          <p:nvSpPr>
            <p:cNvPr id="197" name="TextBox 196"/>
            <p:cNvSpPr txBox="1"/>
            <p:nvPr/>
          </p:nvSpPr>
          <p:spPr bwMode="auto">
            <a:xfrm>
              <a:off x="6334106" y="5086435"/>
              <a:ext cx="366682" cy="2619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0.1</a:t>
              </a:r>
            </a:p>
          </p:txBody>
        </p:sp>
        <p:sp>
          <p:nvSpPr>
            <p:cNvPr id="198" name="TextBox 197"/>
            <p:cNvSpPr txBox="1"/>
            <p:nvPr/>
          </p:nvSpPr>
          <p:spPr bwMode="auto">
            <a:xfrm>
              <a:off x="6334106" y="5321361"/>
              <a:ext cx="366682" cy="2619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0.0</a:t>
              </a:r>
            </a:p>
          </p:txBody>
        </p:sp>
        <p:sp>
          <p:nvSpPr>
            <p:cNvPr id="199" name="TextBox 198"/>
            <p:cNvSpPr txBox="1"/>
            <p:nvPr/>
          </p:nvSpPr>
          <p:spPr bwMode="auto">
            <a:xfrm>
              <a:off x="6553163" y="5453110"/>
              <a:ext cx="257154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200" name="TextBox 199"/>
            <p:cNvSpPr txBox="1"/>
            <p:nvPr/>
          </p:nvSpPr>
          <p:spPr bwMode="auto">
            <a:xfrm>
              <a:off x="6789681" y="5453110"/>
              <a:ext cx="257154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201" name="TextBox 200"/>
            <p:cNvSpPr txBox="1"/>
            <p:nvPr/>
          </p:nvSpPr>
          <p:spPr bwMode="auto">
            <a:xfrm>
              <a:off x="7026199" y="5453110"/>
              <a:ext cx="257154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02" name="TextBox 201"/>
            <p:cNvSpPr txBox="1"/>
            <p:nvPr/>
          </p:nvSpPr>
          <p:spPr bwMode="auto">
            <a:xfrm>
              <a:off x="7262717" y="5453110"/>
              <a:ext cx="257154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203" name="TextBox 202"/>
            <p:cNvSpPr txBox="1"/>
            <p:nvPr/>
          </p:nvSpPr>
          <p:spPr bwMode="auto">
            <a:xfrm>
              <a:off x="7500822" y="5453110"/>
              <a:ext cx="255567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  <p:sp>
          <p:nvSpPr>
            <p:cNvPr id="204" name="TextBox 17"/>
            <p:cNvSpPr txBox="1"/>
            <p:nvPr/>
          </p:nvSpPr>
          <p:spPr bwMode="auto">
            <a:xfrm>
              <a:off x="7737341" y="5453110"/>
              <a:ext cx="257154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5</a:t>
              </a:r>
            </a:p>
          </p:txBody>
        </p:sp>
        <p:sp>
          <p:nvSpPr>
            <p:cNvPr id="205" name="TextBox 204"/>
            <p:cNvSpPr txBox="1"/>
            <p:nvPr/>
          </p:nvSpPr>
          <p:spPr bwMode="auto">
            <a:xfrm>
              <a:off x="7973859" y="5453110"/>
              <a:ext cx="257154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6</a:t>
              </a:r>
            </a:p>
          </p:txBody>
        </p:sp>
        <p:sp>
          <p:nvSpPr>
            <p:cNvPr id="206" name="TextBox 205"/>
            <p:cNvSpPr txBox="1"/>
            <p:nvPr/>
          </p:nvSpPr>
          <p:spPr bwMode="auto">
            <a:xfrm>
              <a:off x="8210377" y="5453110"/>
              <a:ext cx="257154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7</a:t>
              </a:r>
            </a:p>
          </p:txBody>
        </p:sp>
        <p:sp>
          <p:nvSpPr>
            <p:cNvPr id="207" name="TextBox 206"/>
            <p:cNvSpPr txBox="1"/>
            <p:nvPr/>
          </p:nvSpPr>
          <p:spPr bwMode="auto">
            <a:xfrm>
              <a:off x="8446895" y="5453110"/>
              <a:ext cx="257154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8</a:t>
              </a:r>
            </a:p>
          </p:txBody>
        </p:sp>
        <p:sp>
          <p:nvSpPr>
            <p:cNvPr id="208" name="TextBox 207"/>
            <p:cNvSpPr txBox="1"/>
            <p:nvPr/>
          </p:nvSpPr>
          <p:spPr bwMode="auto">
            <a:xfrm>
              <a:off x="8683413" y="5453110"/>
              <a:ext cx="257154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9</a:t>
              </a:r>
            </a:p>
          </p:txBody>
        </p:sp>
        <p:sp>
          <p:nvSpPr>
            <p:cNvPr id="209" name="TextBox 208"/>
            <p:cNvSpPr txBox="1"/>
            <p:nvPr/>
          </p:nvSpPr>
          <p:spPr bwMode="auto">
            <a:xfrm>
              <a:off x="8889771" y="5453110"/>
              <a:ext cx="328585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10</a:t>
              </a:r>
            </a:p>
          </p:txBody>
        </p:sp>
        <p:sp>
          <p:nvSpPr>
            <p:cNvPr id="210" name="TextBox 209"/>
            <p:cNvSpPr txBox="1"/>
            <p:nvPr/>
          </p:nvSpPr>
          <p:spPr bwMode="auto">
            <a:xfrm>
              <a:off x="9129464" y="5453110"/>
              <a:ext cx="328586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11</a:t>
              </a:r>
            </a:p>
          </p:txBody>
        </p:sp>
        <p:sp>
          <p:nvSpPr>
            <p:cNvPr id="211" name="TextBox 210"/>
            <p:cNvSpPr txBox="1"/>
            <p:nvPr/>
          </p:nvSpPr>
          <p:spPr bwMode="auto">
            <a:xfrm>
              <a:off x="9369157" y="5453110"/>
              <a:ext cx="328585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12</a:t>
              </a:r>
            </a:p>
          </p:txBody>
        </p:sp>
        <p:sp>
          <p:nvSpPr>
            <p:cNvPr id="212" name="TextBox 211"/>
            <p:cNvSpPr txBox="1"/>
            <p:nvPr/>
          </p:nvSpPr>
          <p:spPr bwMode="auto">
            <a:xfrm>
              <a:off x="9608849" y="5453110"/>
              <a:ext cx="328586" cy="261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13</a:t>
              </a:r>
            </a:p>
          </p:txBody>
        </p:sp>
        <p:sp>
          <p:nvSpPr>
            <p:cNvPr id="213" name="TextBox 212"/>
            <p:cNvSpPr txBox="1"/>
            <p:nvPr/>
          </p:nvSpPr>
          <p:spPr bwMode="auto">
            <a:xfrm rot="16200000">
              <a:off x="5638848" y="4189583"/>
              <a:ext cx="1180983" cy="2762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Overall Survival</a:t>
              </a:r>
            </a:p>
          </p:txBody>
        </p:sp>
        <p:sp>
          <p:nvSpPr>
            <p:cNvPr id="214" name="TextBox 213"/>
            <p:cNvSpPr txBox="1"/>
            <p:nvPr/>
          </p:nvSpPr>
          <p:spPr bwMode="auto">
            <a:xfrm>
              <a:off x="7875442" y="5665814"/>
              <a:ext cx="519070" cy="2777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Years</a:t>
              </a:r>
            </a:p>
          </p:txBody>
        </p:sp>
        <p:pic>
          <p:nvPicPr>
            <p:cNvPr id="44079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 b="69112"/>
            <a:stretch>
              <a:fillRect/>
            </a:stretch>
          </p:blipFill>
          <p:spPr bwMode="auto">
            <a:xfrm>
              <a:off x="7692795" y="3232560"/>
              <a:ext cx="222852" cy="88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0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 t="60889" b="10777"/>
            <a:stretch>
              <a:fillRect/>
            </a:stretch>
          </p:blipFill>
          <p:spPr bwMode="auto">
            <a:xfrm>
              <a:off x="7692795" y="3422453"/>
              <a:ext cx="222852" cy="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99"/>
          <p:cNvGrpSpPr>
            <a:grpSpLocks/>
          </p:cNvGrpSpPr>
          <p:nvPr/>
        </p:nvGrpSpPr>
        <p:grpSpPr bwMode="auto">
          <a:xfrm>
            <a:off x="5873750" y="774700"/>
            <a:ext cx="3281363" cy="2725738"/>
            <a:chOff x="595400" y="259382"/>
            <a:chExt cx="3281846" cy="2725338"/>
          </a:xfrm>
        </p:grpSpPr>
        <p:pic>
          <p:nvPicPr>
            <p:cNvPr id="44041" name="Picture 7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953" b="14394"/>
            <a:stretch>
              <a:fillRect/>
            </a:stretch>
          </p:blipFill>
          <p:spPr bwMode="auto">
            <a:xfrm>
              <a:off x="595400" y="259382"/>
              <a:ext cx="3281846" cy="272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1127291" y="681595"/>
              <a:ext cx="1636953" cy="220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736981" y="651437"/>
              <a:ext cx="1938622" cy="799983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>
                <a:lnSpc>
                  <a:spcPct val="114000"/>
                </a:lnSpc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IPSS Low </a:t>
              </a:r>
              <a:r>
                <a:rPr lang="en-US" sz="1100" b="1" dirty="0" err="1">
                  <a:solidFill>
                    <a:prstClr val="black"/>
                  </a:solidFill>
                  <a:latin typeface="Calibri"/>
                </a:rPr>
                <a:t>Mut</a:t>
              </a: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 Absent (n=87)</a:t>
              </a:r>
            </a:p>
            <a:p>
              <a:pPr>
                <a:lnSpc>
                  <a:spcPct val="114000"/>
                </a:lnSpc>
                <a:tabLst>
                  <a:tab pos="288925" algn="l"/>
                </a:tabLs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IPSS Low </a:t>
              </a:r>
              <a:r>
                <a:rPr lang="en-US" sz="1100" b="1" dirty="0" err="1">
                  <a:solidFill>
                    <a:prstClr val="black"/>
                  </a:solidFill>
                  <a:latin typeface="Calibri"/>
                </a:rPr>
                <a:t>Mut</a:t>
              </a: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 Present (n=23)</a:t>
              </a:r>
              <a:endParaRPr lang="en-US" sz="1100" b="1" i="1" dirty="0">
                <a:solidFill>
                  <a:prstClr val="black"/>
                </a:solidFill>
                <a:latin typeface="Calibri"/>
              </a:endParaRPr>
            </a:p>
            <a:p>
              <a:pPr algn="ctr">
                <a:lnSpc>
                  <a:spcPct val="114000"/>
                </a:lnSpc>
                <a:tabLst>
                  <a:tab pos="288925" algn="l"/>
                </a:tabLst>
                <a:defRPr/>
              </a:pPr>
              <a:r>
                <a:rPr lang="en-US" sz="1100" i="1" dirty="0">
                  <a:solidFill>
                    <a:prstClr val="black"/>
                  </a:solidFill>
                  <a:latin typeface="Calibri"/>
                </a:rPr>
                <a:t>p</a:t>
              </a: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 &lt; 0.001</a:t>
              </a:r>
            </a:p>
            <a:p>
              <a:pPr>
                <a:lnSpc>
                  <a:spcPct val="114000"/>
                </a:lnSpc>
                <a:tabLst>
                  <a:tab pos="288925" algn="l"/>
                </a:tabLs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IPSS Int1 (n=185)</a:t>
              </a:r>
            </a:p>
            <a:p>
              <a:pPr>
                <a:lnSpc>
                  <a:spcPct val="114000"/>
                </a:lnSpc>
                <a:defRPr/>
              </a:pP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4044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 b="69112"/>
            <a:stretch>
              <a:fillRect/>
            </a:stretch>
          </p:blipFill>
          <p:spPr bwMode="auto">
            <a:xfrm>
              <a:off x="1601793" y="745496"/>
              <a:ext cx="222885" cy="88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5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 t="60889" b="10777"/>
            <a:stretch>
              <a:fillRect/>
            </a:stretch>
          </p:blipFill>
          <p:spPr bwMode="auto">
            <a:xfrm>
              <a:off x="1601793" y="935361"/>
              <a:ext cx="222885" cy="8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6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b="69698"/>
            <a:stretch>
              <a:fillRect/>
            </a:stretch>
          </p:blipFill>
          <p:spPr bwMode="auto">
            <a:xfrm>
              <a:off x="1609542" y="1327473"/>
              <a:ext cx="20574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498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dirty="0" smtClean="0"/>
              <a:t>Impact of Mutations by IPSS Group</a:t>
            </a:r>
          </a:p>
        </p:txBody>
      </p:sp>
      <p:sp>
        <p:nvSpPr>
          <p:cNvPr id="215" name="Oval 214"/>
          <p:cNvSpPr>
            <a:spLocks noChangeAspect="1"/>
          </p:cNvSpPr>
          <p:nvPr/>
        </p:nvSpPr>
        <p:spPr>
          <a:xfrm>
            <a:off x="185088" y="5555441"/>
            <a:ext cx="1061633" cy="1061633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RUNX1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216" name="Oval 215"/>
          <p:cNvSpPr>
            <a:spLocks noChangeAspect="1"/>
          </p:cNvSpPr>
          <p:nvPr/>
        </p:nvSpPr>
        <p:spPr>
          <a:xfrm>
            <a:off x="418647" y="2208854"/>
            <a:ext cx="594514" cy="594514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ETV6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217" name="Oval 216"/>
          <p:cNvSpPr>
            <a:spLocks noChangeAspect="1"/>
          </p:cNvSpPr>
          <p:nvPr/>
        </p:nvSpPr>
        <p:spPr>
          <a:xfrm>
            <a:off x="259802" y="4486048"/>
            <a:ext cx="912205" cy="91220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EZH2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218" name="Oval 217"/>
          <p:cNvSpPr>
            <a:spLocks noChangeAspect="1"/>
          </p:cNvSpPr>
          <p:nvPr/>
        </p:nvSpPr>
        <p:spPr>
          <a:xfrm>
            <a:off x="31750" y="2960554"/>
            <a:ext cx="1368308" cy="136830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ASXL1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219" name="Oval 218"/>
          <p:cNvSpPr>
            <a:spLocks noChangeAspect="1"/>
          </p:cNvSpPr>
          <p:nvPr/>
        </p:nvSpPr>
        <p:spPr>
          <a:xfrm>
            <a:off x="222677" y="1065213"/>
            <a:ext cx="986455" cy="986455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TP53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220" name="TextBox 56"/>
          <p:cNvSpPr txBox="1">
            <a:spLocks noChangeArrowheads="1"/>
          </p:cNvSpPr>
          <p:nvPr/>
        </p:nvSpPr>
        <p:spPr bwMode="auto">
          <a:xfrm>
            <a:off x="0" y="6596390"/>
            <a:ext cx="26196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Bejar et al. </a:t>
            </a:r>
            <a:r>
              <a:rPr lang="en-US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NEJM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2011;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364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:2496-506.</a:t>
            </a: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0972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Tracking the Founder Clone</a:t>
            </a:r>
            <a:endParaRPr lang="en-US" sz="44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366" y="1215390"/>
            <a:ext cx="5579269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6653" y="3976687"/>
            <a:ext cx="5550694" cy="260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596390"/>
            <a:ext cx="2977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Walter MJ et al. NEJM 2012;366(12):1090-8.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114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0972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Clonal Evolution</a:t>
            </a:r>
            <a:endParaRPr lang="en-US" sz="44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9510" y="1215390"/>
            <a:ext cx="5564981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225" y="3976687"/>
            <a:ext cx="5543550" cy="260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596390"/>
            <a:ext cx="2977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Walter MJ et al. NEJM 2012;366(12):1090-8.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599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 rot="2791031">
            <a:off x="3160861" y="1317043"/>
            <a:ext cx="2787334" cy="2718405"/>
            <a:chOff x="2904806" y="3677930"/>
            <a:chExt cx="2702404" cy="2718405"/>
          </a:xfrm>
        </p:grpSpPr>
        <p:sp>
          <p:nvSpPr>
            <p:cNvPr id="22" name="Curved Down Arrow 21"/>
            <p:cNvSpPr/>
            <p:nvPr/>
          </p:nvSpPr>
          <p:spPr>
            <a:xfrm rot="5400000">
              <a:off x="2858134" y="3768070"/>
              <a:ext cx="2674937" cy="2581593"/>
            </a:xfrm>
            <a:prstGeom prst="curvedDownArrow">
              <a:avLst>
                <a:gd name="adj1" fmla="val 11439"/>
                <a:gd name="adj2" fmla="val 22798"/>
                <a:gd name="adj3" fmla="val 23474"/>
              </a:avLst>
            </a:prstGeom>
            <a:gradFill>
              <a:gsLst>
                <a:gs pos="0">
                  <a:srgbClr val="469139"/>
                </a:gs>
                <a:gs pos="80000">
                  <a:srgbClr val="35B144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04808" y="3677930"/>
              <a:ext cx="2702402" cy="1663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04806" y="3677930"/>
            <a:ext cx="2787334" cy="2718404"/>
            <a:chOff x="2904806" y="3677930"/>
            <a:chExt cx="2702404" cy="2718404"/>
          </a:xfrm>
        </p:grpSpPr>
        <p:sp>
          <p:nvSpPr>
            <p:cNvPr id="17" name="Curved Down Arrow 16"/>
            <p:cNvSpPr/>
            <p:nvPr/>
          </p:nvSpPr>
          <p:spPr>
            <a:xfrm rot="5400000">
              <a:off x="2858134" y="3768069"/>
              <a:ext cx="2674937" cy="2581593"/>
            </a:xfrm>
            <a:prstGeom prst="curvedDownArrow">
              <a:avLst>
                <a:gd name="adj1" fmla="val 11439"/>
                <a:gd name="adj2" fmla="val 22798"/>
                <a:gd name="adj3" fmla="val 23474"/>
              </a:avLst>
            </a:prstGeom>
            <a:gradFill>
              <a:gsLst>
                <a:gs pos="0">
                  <a:srgbClr val="469139"/>
                </a:gs>
                <a:gs pos="80000">
                  <a:srgbClr val="35B144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04808" y="3677930"/>
              <a:ext cx="2702402" cy="1663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" y="1014984"/>
            <a:ext cx="2236470" cy="236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101498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Sequencing and Banking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40" y="3450124"/>
            <a:ext cx="4798534" cy="184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oglf.org/images/CryoSample-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4832249"/>
            <a:ext cx="2086610" cy="159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60450" y="3501390"/>
            <a:ext cx="1276350" cy="1181100"/>
            <a:chOff x="1013460" y="3501390"/>
            <a:chExt cx="1276350" cy="1181100"/>
          </a:xfrm>
        </p:grpSpPr>
        <p:sp>
          <p:nvSpPr>
            <p:cNvPr id="2" name="Down Arrow 1"/>
            <p:cNvSpPr/>
            <p:nvPr/>
          </p:nvSpPr>
          <p:spPr>
            <a:xfrm>
              <a:off x="1840230" y="3501390"/>
              <a:ext cx="449580" cy="1181100"/>
            </a:xfrm>
            <a:prstGeom prst="downArrow">
              <a:avLst>
                <a:gd name="adj1" fmla="val 50000"/>
                <a:gd name="adj2" fmla="val 8220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1013460" y="3501390"/>
              <a:ext cx="449580" cy="1181100"/>
            </a:xfrm>
            <a:prstGeom prst="downArrow">
              <a:avLst>
                <a:gd name="adj1" fmla="val 50000"/>
                <a:gd name="adj2" fmla="val 82203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3" name="Picture 9" descr="http://genoseq.ucla.edu/images/9/92/Miseq-personal-sequenc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18" y="1470660"/>
            <a:ext cx="3054778" cy="16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8" y="3677930"/>
            <a:ext cx="1229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Clinical</a:t>
            </a:r>
            <a:br>
              <a:rPr lang="en-US" sz="1600" dirty="0" smtClean="0"/>
            </a:br>
            <a:r>
              <a:rPr lang="en-US" sz="1600" dirty="0" smtClean="0"/>
              <a:t>Information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65902" y="6396334"/>
            <a:ext cx="1865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Biorepository</a:t>
            </a:r>
            <a:endParaRPr lang="en-US" sz="2400" dirty="0"/>
          </a:p>
        </p:txBody>
      </p:sp>
      <p:sp>
        <p:nvSpPr>
          <p:cNvPr id="6" name="Curved Down Arrow 5"/>
          <p:cNvSpPr/>
          <p:nvPr/>
        </p:nvSpPr>
        <p:spPr>
          <a:xfrm>
            <a:off x="2757170" y="1098204"/>
            <a:ext cx="2820670" cy="875376"/>
          </a:xfrm>
          <a:prstGeom prst="curvedDownArrow">
            <a:avLst>
              <a:gd name="adj1" fmla="val 25000"/>
              <a:gd name="adj2" fmla="val 50000"/>
              <a:gd name="adj3" fmla="val 45021"/>
            </a:avLst>
          </a:prstGeom>
          <a:gradFill>
            <a:gsLst>
              <a:gs pos="0">
                <a:srgbClr val="469139"/>
              </a:gs>
              <a:gs pos="80000">
                <a:srgbClr val="35B144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7908" y="3542735"/>
            <a:ext cx="162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Viable Cells</a:t>
            </a:r>
          </a:p>
          <a:p>
            <a:pPr algn="ctr"/>
            <a:r>
              <a:rPr lang="en-US" sz="1600" dirty="0" smtClean="0"/>
              <a:t>Tumor DNA/RNA</a:t>
            </a:r>
          </a:p>
          <a:p>
            <a:pPr algn="ctr"/>
            <a:r>
              <a:rPr lang="en-US" sz="1600" dirty="0" smtClean="0"/>
              <a:t>Germline DNA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156425" y="6020126"/>
            <a:ext cx="1229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Extensive Genotypic Annotation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167505" y="3080792"/>
            <a:ext cx="5147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Targeted Massively Parallel Sequencing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 rot="19427575">
            <a:off x="2651394" y="1558953"/>
            <a:ext cx="226791" cy="53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64" y="4613910"/>
            <a:ext cx="6591300" cy="220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64" y="4613910"/>
            <a:ext cx="6587490" cy="220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0" y="8018"/>
            <a:ext cx="74596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5400" dirty="0">
                <a:cs typeface="Arial" charset="0"/>
              </a:rPr>
              <a:t>Acknowledgements:</a:t>
            </a:r>
            <a:endParaRPr lang="en-US" sz="2800" dirty="0">
              <a:cs typeface="Arial" charset="0"/>
            </a:endParaRPr>
          </a:p>
        </p:txBody>
      </p:sp>
      <p:sp>
        <p:nvSpPr>
          <p:cNvPr id="48132" name="Rectangle 9"/>
          <p:cNvSpPr>
            <a:spLocks noGrp="1" noChangeArrowheads="1"/>
          </p:cNvSpPr>
          <p:nvPr/>
        </p:nvSpPr>
        <p:spPr bwMode="auto">
          <a:xfrm>
            <a:off x="434339" y="940721"/>
            <a:ext cx="40195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000" u="sng" smtClean="0">
                <a:cs typeface="Arial" charset="0"/>
              </a:rPr>
              <a:t>Bejar Lab - UCSD</a:t>
            </a:r>
            <a:endParaRPr lang="en-US" sz="2000" u="sng" dirty="0" smtClean="0">
              <a:cs typeface="Arial" charset="0"/>
            </a:endParaRPr>
          </a:p>
          <a:p>
            <a:pPr marL="396875" lvl="0" indent="-396875">
              <a:spcBef>
                <a:spcPct val="20000"/>
              </a:spcBef>
              <a:buClr>
                <a:prstClr val="black"/>
              </a:buClr>
              <a:buSzPct val="75000"/>
            </a:pPr>
            <a:r>
              <a:rPr lang="en-US" sz="1600" b="1" dirty="0" smtClean="0">
                <a:solidFill>
                  <a:prstClr val="black"/>
                </a:solidFill>
                <a:cs typeface="Arial" charset="0"/>
              </a:rPr>
              <a:t>Albert Perez</a:t>
            </a:r>
          </a:p>
          <a:p>
            <a:pPr marL="396875" lvl="0" indent="-396875">
              <a:spcBef>
                <a:spcPct val="20000"/>
              </a:spcBef>
              <a:buClr>
                <a:prstClr val="black"/>
              </a:buClr>
              <a:buSzPct val="75000"/>
            </a:pPr>
            <a:endParaRPr lang="en-US" sz="900" u="sng" dirty="0" smtClean="0">
              <a:cs typeface="Arial" charset="0"/>
            </a:endParaRP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000" u="sng" dirty="0" smtClean="0">
                <a:cs typeface="Arial" charset="0"/>
              </a:rPr>
              <a:t>Brigham and Women’s</a:t>
            </a:r>
            <a:endParaRPr lang="en-US" sz="2000" u="sng" dirty="0">
              <a:cs typeface="Arial" charset="0"/>
            </a:endParaRP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dirty="0" smtClean="0">
                <a:cs typeface="Arial" charset="0"/>
              </a:rPr>
              <a:t>Ben Ebert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dirty="0" smtClean="0">
                <a:cs typeface="Arial" charset="0"/>
              </a:rPr>
              <a:t>Allegra </a:t>
            </a:r>
            <a:r>
              <a:rPr lang="en-US" sz="1600" b="1" dirty="0">
                <a:cs typeface="Arial" charset="0"/>
              </a:rPr>
              <a:t>Lord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cs typeface="Arial" charset="0"/>
              </a:rPr>
              <a:t>Ann </a:t>
            </a:r>
            <a:r>
              <a:rPr lang="en-US" sz="1600" b="1" dirty="0" smtClean="0">
                <a:cs typeface="Arial" charset="0"/>
              </a:rPr>
              <a:t>Mullally</a:t>
            </a:r>
            <a:endParaRPr lang="en-US" sz="1600" b="1" dirty="0">
              <a:cs typeface="Arial" charset="0"/>
            </a:endParaRP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cs typeface="Arial" charset="0"/>
              </a:rPr>
              <a:t>Anu Narla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cs typeface="Arial" charset="0"/>
              </a:rPr>
              <a:t>Bennett Caughey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cs typeface="Arial" charset="0"/>
              </a:rPr>
              <a:t>Bernd Boidol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dirty="0" smtClean="0">
                <a:cs typeface="Arial" charset="0"/>
              </a:rPr>
              <a:t>Damien </a:t>
            </a:r>
            <a:r>
              <a:rPr lang="en-US" sz="1600" b="1" dirty="0">
                <a:cs typeface="Arial" charset="0"/>
              </a:rPr>
              <a:t>Wilpitz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b="1" dirty="0" smtClean="0">
                <a:cs typeface="Arial" charset="0"/>
              </a:rPr>
              <a:t>Marie McConkey</a:t>
            </a:r>
            <a:endParaRPr lang="en-US" sz="1600" b="1" dirty="0">
              <a:cs typeface="Arial" charset="0"/>
            </a:endParaRP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1600" dirty="0" smtClean="0">
              <a:cs typeface="Arial" charset="0"/>
            </a:endParaRP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u="sng" dirty="0" smtClean="0">
                <a:cs typeface="Arial" charset="0"/>
              </a:rPr>
              <a:t>DFCI </a:t>
            </a:r>
            <a:r>
              <a:rPr lang="en-US" sz="2000" u="sng" dirty="0">
                <a:cs typeface="Arial" charset="0"/>
              </a:rPr>
              <a:t>/ Broad </a:t>
            </a:r>
            <a:endParaRPr lang="en-US" sz="2000" u="sng" dirty="0" smtClean="0">
              <a:cs typeface="Arial" charset="0"/>
            </a:endParaRP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b="1" dirty="0" smtClean="0">
                <a:cs typeface="Arial" charset="0"/>
              </a:rPr>
              <a:t>David </a:t>
            </a:r>
            <a:r>
              <a:rPr lang="en-US" sz="1600" b="1" dirty="0">
                <a:cs typeface="Arial" charset="0"/>
              </a:rPr>
              <a:t>Steensma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cs typeface="Arial" charset="0"/>
              </a:rPr>
              <a:t>Donna Neuberg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cs typeface="Arial" charset="0"/>
              </a:rPr>
              <a:t>Kristen Stevenson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b="1" dirty="0">
                <a:cs typeface="Arial" charset="0"/>
              </a:rPr>
              <a:t>Mike </a:t>
            </a:r>
            <a:r>
              <a:rPr lang="en-US" sz="1600" b="1" dirty="0"/>
              <a:t>Makrigiorgos </a:t>
            </a:r>
            <a:endParaRPr lang="en-US" sz="1600" b="1" dirty="0">
              <a:cs typeface="Arial" charset="0"/>
            </a:endParaRP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b="1" dirty="0">
                <a:cs typeface="Arial" charset="0"/>
              </a:rPr>
              <a:t>Derek Murphy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dirty="0" smtClean="0">
                <a:cs typeface="Arial" charset="0"/>
              </a:rPr>
              <a:t> </a:t>
            </a:r>
            <a:endParaRPr lang="en-US" sz="1600" dirty="0">
              <a:cs typeface="Arial" charset="0"/>
            </a:endParaRPr>
          </a:p>
        </p:txBody>
      </p:sp>
      <p:sp>
        <p:nvSpPr>
          <p:cNvPr id="48133" name="Rectangle 10"/>
          <p:cNvSpPr>
            <a:spLocks noChangeArrowheads="1"/>
          </p:cNvSpPr>
          <p:nvPr/>
        </p:nvSpPr>
        <p:spPr bwMode="auto">
          <a:xfrm>
            <a:off x="3481962" y="942309"/>
            <a:ext cx="4270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u="sng" dirty="0">
                <a:cs typeface="Arial" charset="0"/>
              </a:rPr>
              <a:t>Columbia University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b="1" dirty="0" err="1">
                <a:cs typeface="Arial" charset="0"/>
              </a:rPr>
              <a:t>Azra</a:t>
            </a:r>
            <a:r>
              <a:rPr lang="en-US" sz="1600" b="1" dirty="0">
                <a:cs typeface="Arial" charset="0"/>
              </a:rPr>
              <a:t> </a:t>
            </a:r>
            <a:r>
              <a:rPr lang="en-US" sz="1600" b="1" dirty="0" err="1" smtClean="0">
                <a:cs typeface="Arial" charset="0"/>
              </a:rPr>
              <a:t>Raza</a:t>
            </a:r>
            <a:r>
              <a:rPr lang="en-US" sz="1600" dirty="0" smtClean="0">
                <a:cs typeface="Arial" charset="0"/>
              </a:rPr>
              <a:t>      </a:t>
            </a:r>
            <a:r>
              <a:rPr lang="en-US" sz="1600" b="1" dirty="0" smtClean="0">
                <a:cs typeface="Arial" charset="0"/>
              </a:rPr>
              <a:t>Naomi </a:t>
            </a:r>
            <a:r>
              <a:rPr lang="en-US" sz="1600" b="1" dirty="0">
                <a:cs typeface="Arial" charset="0"/>
              </a:rPr>
              <a:t>Galili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900" dirty="0">
              <a:cs typeface="Arial" charset="0"/>
            </a:endParaRP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u="sng" dirty="0">
                <a:cs typeface="Arial" charset="0"/>
              </a:rPr>
              <a:t>MD Anderson </a:t>
            </a:r>
            <a:r>
              <a:rPr lang="en-US" sz="2000" u="sng" strike="sngStrike" dirty="0">
                <a:cs typeface="Arial" charset="0"/>
              </a:rPr>
              <a:t>Cancer</a:t>
            </a:r>
            <a:r>
              <a:rPr lang="en-US" sz="2000" u="sng" dirty="0">
                <a:cs typeface="Arial" charset="0"/>
              </a:rPr>
              <a:t> Center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b="1" dirty="0">
                <a:cs typeface="Arial" charset="0"/>
              </a:rPr>
              <a:t>Guillermo Garcia-Manero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b="1" dirty="0" err="1" smtClean="0">
                <a:cs typeface="Arial" charset="0"/>
              </a:rPr>
              <a:t>Hagop</a:t>
            </a:r>
            <a:r>
              <a:rPr lang="en-US" sz="1600" b="1" dirty="0" smtClean="0">
                <a:cs typeface="Arial" charset="0"/>
              </a:rPr>
              <a:t> </a:t>
            </a:r>
            <a:r>
              <a:rPr lang="en-US" sz="1600" b="1" dirty="0">
                <a:cs typeface="Arial" charset="0"/>
              </a:rPr>
              <a:t>Kantarjian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b="1" dirty="0" smtClean="0">
                <a:cs typeface="Arial" charset="0"/>
              </a:rPr>
              <a:t>Sherry Pierce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b="1" dirty="0" err="1" smtClean="0">
                <a:cs typeface="Arial" charset="0"/>
              </a:rPr>
              <a:t>Gautam</a:t>
            </a:r>
            <a:r>
              <a:rPr lang="en-US" sz="1600" b="1" dirty="0" smtClean="0">
                <a:cs typeface="Arial" charset="0"/>
              </a:rPr>
              <a:t> </a:t>
            </a:r>
            <a:r>
              <a:rPr lang="en-US" sz="1600" b="1" dirty="0" err="1" smtClean="0">
                <a:cs typeface="Arial" charset="0"/>
              </a:rPr>
              <a:t>Borthakur</a:t>
            </a:r>
            <a:endParaRPr lang="en-US" sz="1600" b="1" dirty="0">
              <a:cs typeface="Arial" charset="0"/>
            </a:endParaRP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1600" dirty="0">
              <a:cs typeface="Arial" charset="0"/>
            </a:endParaRP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u="sng" dirty="0">
                <a:cs typeface="Arial" charset="0"/>
              </a:rPr>
              <a:t>Memorial Sloan-Kettering</a:t>
            </a:r>
            <a:endParaRPr lang="en-US" u="sng" dirty="0">
              <a:cs typeface="Arial" charset="0"/>
            </a:endParaRP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b="1" dirty="0">
                <a:cs typeface="Arial" charset="0"/>
              </a:rPr>
              <a:t>Ross Levine</a:t>
            </a:r>
          </a:p>
          <a:p>
            <a:pPr marL="396875" indent="-396875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b="1" dirty="0">
                <a:cs typeface="Arial" charset="0"/>
              </a:rPr>
              <a:t>Omar </a:t>
            </a:r>
            <a:r>
              <a:rPr lang="en-US" sz="1600" b="1" dirty="0" smtClean="0">
                <a:cs typeface="Arial" charset="0"/>
              </a:rPr>
              <a:t>Abdel-Wahab</a:t>
            </a:r>
          </a:p>
        </p:txBody>
      </p:sp>
    </p:spTree>
    <p:extLst>
      <p:ext uri="{BB962C8B-B14F-4D97-AF65-F5344CB8AC3E}">
        <p14:creationId xmlns:p14="http://schemas.microsoft.com/office/powerpoint/2010/main" val="9122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6550223"/>
            <a:ext cx="31288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</a:rPr>
              <a:t>Slide borrowed from Dr. David Steensma</a:t>
            </a:r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Age and Sex in MDS</a:t>
            </a:r>
            <a:endParaRPr lang="en-US" sz="5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3525" y="1660525"/>
            <a:ext cx="8880475" cy="5203825"/>
            <a:chOff x="263525" y="1660525"/>
            <a:chExt cx="8880475" cy="5203825"/>
          </a:xfrm>
        </p:grpSpPr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 rot="10798373">
              <a:off x="263525" y="2490788"/>
              <a:ext cx="461963" cy="322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cs typeface="ＭＳ Ｐゴシック"/>
                </a:rPr>
                <a:t>Incidence rate (per 100,000)</a:t>
              </a: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1104900" y="5969000"/>
              <a:ext cx="77438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ea typeface="ＭＳ Ｐゴシック"/>
                  <a:cs typeface="ＭＳ Ｐゴシック"/>
                </a:rPr>
                <a:t>Age at MDS diagnosis (years)</a:t>
              </a: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384175" y="6010275"/>
              <a:ext cx="23034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ea typeface="ＭＳ Ｐゴシック"/>
                  <a:cs typeface="ＭＳ Ｐゴシック"/>
                </a:rPr>
                <a:t>*</a:t>
              </a:r>
              <a:r>
                <a:rPr lang="en-US" sz="1600" i="1">
                  <a:ea typeface="ＭＳ Ｐゴシック"/>
                  <a:cs typeface="ＭＳ Ｐゴシック"/>
                </a:rPr>
                <a:t>P</a:t>
              </a:r>
              <a:r>
                <a:rPr lang="en-US" sz="1600">
                  <a:ea typeface="ＭＳ Ｐゴシック"/>
                  <a:cs typeface="ＭＳ Ｐゴシック"/>
                </a:rPr>
                <a:t> for trend &lt; .05</a:t>
              </a:r>
            </a:p>
          </p:txBody>
        </p:sp>
        <p:cxnSp>
          <p:nvCxnSpPr>
            <p:cNvPr id="25" name="Straight Connector 23"/>
            <p:cNvCxnSpPr>
              <a:cxnSpLocks noChangeShapeType="1"/>
            </p:cNvCxnSpPr>
            <p:nvPr/>
          </p:nvCxnSpPr>
          <p:spPr bwMode="auto">
            <a:xfrm rot="5400000">
              <a:off x="-465931" y="4093369"/>
              <a:ext cx="317341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Straight Connector 25"/>
            <p:cNvCxnSpPr>
              <a:cxnSpLocks noChangeShapeType="1"/>
            </p:cNvCxnSpPr>
            <p:nvPr/>
          </p:nvCxnSpPr>
          <p:spPr bwMode="auto">
            <a:xfrm>
              <a:off x="1047750" y="252253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Straight Connector 26"/>
            <p:cNvCxnSpPr>
              <a:cxnSpLocks noChangeShapeType="1"/>
            </p:cNvCxnSpPr>
            <p:nvPr/>
          </p:nvCxnSpPr>
          <p:spPr bwMode="auto">
            <a:xfrm>
              <a:off x="1047750" y="3159125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" name="Straight Connector 27"/>
            <p:cNvCxnSpPr>
              <a:cxnSpLocks noChangeShapeType="1"/>
            </p:cNvCxnSpPr>
            <p:nvPr/>
          </p:nvCxnSpPr>
          <p:spPr bwMode="auto">
            <a:xfrm>
              <a:off x="1047750" y="3794125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" name="Straight Connector 28"/>
            <p:cNvCxnSpPr>
              <a:cxnSpLocks noChangeShapeType="1"/>
            </p:cNvCxnSpPr>
            <p:nvPr/>
          </p:nvCxnSpPr>
          <p:spPr bwMode="auto">
            <a:xfrm>
              <a:off x="1047750" y="441483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4" name="Straight Connector 29"/>
            <p:cNvCxnSpPr>
              <a:cxnSpLocks noChangeShapeType="1"/>
            </p:cNvCxnSpPr>
            <p:nvPr/>
          </p:nvCxnSpPr>
          <p:spPr bwMode="auto">
            <a:xfrm>
              <a:off x="1047750" y="50466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Straight Connector 30"/>
            <p:cNvCxnSpPr>
              <a:cxnSpLocks noChangeShapeType="1"/>
            </p:cNvCxnSpPr>
            <p:nvPr/>
          </p:nvCxnSpPr>
          <p:spPr bwMode="auto">
            <a:xfrm>
              <a:off x="1047750" y="567213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" name="Straight Connector 31"/>
            <p:cNvCxnSpPr>
              <a:cxnSpLocks noChangeShapeType="1"/>
            </p:cNvCxnSpPr>
            <p:nvPr/>
          </p:nvCxnSpPr>
          <p:spPr bwMode="auto">
            <a:xfrm rot="5400000">
              <a:off x="1089025" y="5711825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" name="Straight Connector 32"/>
            <p:cNvCxnSpPr>
              <a:cxnSpLocks noChangeShapeType="1"/>
            </p:cNvCxnSpPr>
            <p:nvPr/>
          </p:nvCxnSpPr>
          <p:spPr bwMode="auto">
            <a:xfrm rot="5400000">
              <a:off x="8794750" y="5708650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8" name="TextBox 33"/>
            <p:cNvSpPr txBox="1">
              <a:spLocks noChangeArrowheads="1"/>
            </p:cNvSpPr>
            <p:nvPr/>
          </p:nvSpPr>
          <p:spPr bwMode="auto">
            <a:xfrm>
              <a:off x="777875" y="5487988"/>
              <a:ext cx="3143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ea typeface="ＭＳ Ｐゴシック"/>
                  <a:cs typeface="ＭＳ Ｐゴシック"/>
                </a:rPr>
                <a:t>0</a:t>
              </a:r>
            </a:p>
          </p:txBody>
        </p:sp>
        <p:sp>
          <p:nvSpPr>
            <p:cNvPr id="39" name="TextBox 34"/>
            <p:cNvSpPr txBox="1">
              <a:spLocks noChangeArrowheads="1"/>
            </p:cNvSpPr>
            <p:nvPr/>
          </p:nvSpPr>
          <p:spPr bwMode="auto">
            <a:xfrm>
              <a:off x="650875" y="4868863"/>
              <a:ext cx="4413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ea typeface="ＭＳ Ｐゴシック"/>
                  <a:cs typeface="ＭＳ Ｐゴシック"/>
                </a:rPr>
                <a:t>10</a:t>
              </a:r>
            </a:p>
          </p:txBody>
        </p:sp>
        <p:sp>
          <p:nvSpPr>
            <p:cNvPr id="40" name="TextBox 35"/>
            <p:cNvSpPr txBox="1">
              <a:spLocks noChangeArrowheads="1"/>
            </p:cNvSpPr>
            <p:nvPr/>
          </p:nvSpPr>
          <p:spPr bwMode="auto">
            <a:xfrm>
              <a:off x="650875" y="4229100"/>
              <a:ext cx="4413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ea typeface="ＭＳ Ｐゴシック"/>
                  <a:cs typeface="ＭＳ Ｐゴシック"/>
                </a:rPr>
                <a:t>20</a:t>
              </a:r>
            </a:p>
          </p:txBody>
        </p:sp>
        <p:sp>
          <p:nvSpPr>
            <p:cNvPr id="41" name="TextBox 36"/>
            <p:cNvSpPr txBox="1">
              <a:spLocks noChangeArrowheads="1"/>
            </p:cNvSpPr>
            <p:nvPr/>
          </p:nvSpPr>
          <p:spPr bwMode="auto">
            <a:xfrm>
              <a:off x="650875" y="3608388"/>
              <a:ext cx="4413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ea typeface="ＭＳ Ｐゴシック"/>
                  <a:cs typeface="ＭＳ Ｐゴシック"/>
                </a:rPr>
                <a:t>30</a:t>
              </a:r>
            </a:p>
          </p:txBody>
        </p:sp>
        <p:sp>
          <p:nvSpPr>
            <p:cNvPr id="42" name="TextBox 37"/>
            <p:cNvSpPr txBox="1">
              <a:spLocks noChangeArrowheads="1"/>
            </p:cNvSpPr>
            <p:nvPr/>
          </p:nvSpPr>
          <p:spPr bwMode="auto">
            <a:xfrm>
              <a:off x="650875" y="2974975"/>
              <a:ext cx="4413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ea typeface="ＭＳ Ｐゴシック"/>
                  <a:cs typeface="ＭＳ Ｐゴシック"/>
                </a:rPr>
                <a:t>40</a:t>
              </a:r>
            </a:p>
          </p:txBody>
        </p:sp>
        <p:sp>
          <p:nvSpPr>
            <p:cNvPr id="43" name="TextBox 38"/>
            <p:cNvSpPr txBox="1">
              <a:spLocks noChangeArrowheads="1"/>
            </p:cNvSpPr>
            <p:nvPr/>
          </p:nvSpPr>
          <p:spPr bwMode="auto">
            <a:xfrm>
              <a:off x="650875" y="2343150"/>
              <a:ext cx="4413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ea typeface="ＭＳ Ｐゴシック"/>
                  <a:cs typeface="ＭＳ Ｐゴシック"/>
                </a:rPr>
                <a:t>50</a:t>
              </a:r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1398588" y="5654675"/>
              <a:ext cx="6397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ea typeface="ＭＳ Ｐゴシック"/>
                  <a:cs typeface="ＭＳ Ｐゴシック"/>
                </a:rPr>
                <a:t>&lt; 40</a:t>
              </a:r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2606675" y="5654675"/>
              <a:ext cx="7747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ea typeface="ＭＳ Ｐゴシック"/>
                  <a:cs typeface="ＭＳ Ｐゴシック"/>
                </a:rPr>
                <a:t>40-49</a:t>
              </a:r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3967163" y="5654675"/>
              <a:ext cx="7747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ea typeface="ＭＳ Ｐゴシック"/>
                  <a:cs typeface="ＭＳ Ｐゴシック"/>
                </a:rPr>
                <a:t>50-59</a:t>
              </a: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5246688" y="5654675"/>
              <a:ext cx="7747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ea typeface="ＭＳ Ｐゴシック"/>
                  <a:cs typeface="ＭＳ Ｐゴシック"/>
                </a:rPr>
                <a:t>60-69</a:t>
              </a: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6535738" y="5654675"/>
              <a:ext cx="7747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ea typeface="ＭＳ Ｐゴシック"/>
                  <a:cs typeface="ＭＳ Ｐゴシック"/>
                </a:rPr>
                <a:t>70-79</a:t>
              </a: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7902575" y="5654675"/>
              <a:ext cx="6318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ea typeface="ＭＳ Ｐゴシック"/>
                  <a:cs typeface="ＭＳ Ｐゴシック"/>
                </a:rPr>
                <a:t>≥ 80</a:t>
              </a:r>
            </a:p>
          </p:txBody>
        </p:sp>
        <p:cxnSp>
          <p:nvCxnSpPr>
            <p:cNvPr id="50" name="Straight Connector 32"/>
            <p:cNvCxnSpPr>
              <a:cxnSpLocks noChangeShapeType="1"/>
            </p:cNvCxnSpPr>
            <p:nvPr/>
          </p:nvCxnSpPr>
          <p:spPr bwMode="auto">
            <a:xfrm rot="5400000">
              <a:off x="7537450" y="5708650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" name="Straight Connector 32"/>
            <p:cNvCxnSpPr>
              <a:cxnSpLocks noChangeShapeType="1"/>
            </p:cNvCxnSpPr>
            <p:nvPr/>
          </p:nvCxnSpPr>
          <p:spPr bwMode="auto">
            <a:xfrm rot="5400000">
              <a:off x="6229350" y="5708650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" name="Straight Connector 33"/>
            <p:cNvCxnSpPr>
              <a:cxnSpLocks noChangeShapeType="1"/>
            </p:cNvCxnSpPr>
            <p:nvPr/>
          </p:nvCxnSpPr>
          <p:spPr bwMode="auto">
            <a:xfrm rot="5400000">
              <a:off x="4921250" y="5708650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" name="Straight Connector 34"/>
            <p:cNvCxnSpPr>
              <a:cxnSpLocks noChangeShapeType="1"/>
            </p:cNvCxnSpPr>
            <p:nvPr/>
          </p:nvCxnSpPr>
          <p:spPr bwMode="auto">
            <a:xfrm rot="5400000">
              <a:off x="3616325" y="5708650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" name="Straight Connector 35"/>
            <p:cNvCxnSpPr>
              <a:cxnSpLocks noChangeShapeType="1"/>
            </p:cNvCxnSpPr>
            <p:nvPr/>
          </p:nvCxnSpPr>
          <p:spPr bwMode="auto">
            <a:xfrm rot="5400000">
              <a:off x="2317750" y="5708650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1481138" y="5138738"/>
              <a:ext cx="50641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>
                  <a:ea typeface="ＭＳ Ｐゴシック"/>
                  <a:cs typeface="ＭＳ Ｐゴシック"/>
                </a:rPr>
                <a:t>0.1</a:t>
              </a:r>
            </a:p>
          </p:txBody>
        </p:sp>
        <p:sp>
          <p:nvSpPr>
            <p:cNvPr id="56" name="Text Box 17"/>
            <p:cNvSpPr txBox="1">
              <a:spLocks noChangeArrowheads="1"/>
            </p:cNvSpPr>
            <p:nvPr/>
          </p:nvSpPr>
          <p:spPr bwMode="auto">
            <a:xfrm>
              <a:off x="2720975" y="5099050"/>
              <a:ext cx="5064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>
                  <a:ea typeface="ＭＳ Ｐゴシック"/>
                  <a:cs typeface="ＭＳ Ｐゴシック"/>
                </a:rPr>
                <a:t>0.7</a:t>
              </a: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4098925" y="4986338"/>
              <a:ext cx="5064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>
                  <a:ea typeface="ＭＳ Ｐゴシック"/>
                  <a:cs typeface="ＭＳ Ｐゴシック"/>
                </a:rPr>
                <a:t>2.0</a:t>
              </a:r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auto">
            <a:xfrm>
              <a:off x="5348288" y="4605338"/>
              <a:ext cx="5048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>
                  <a:ea typeface="ＭＳ Ｐゴシック"/>
                  <a:cs typeface="ＭＳ Ｐゴシック"/>
                </a:rPr>
                <a:t>7.5</a:t>
              </a: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6597650" y="3408363"/>
              <a:ext cx="6334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>
                  <a:ea typeface="ＭＳ Ｐゴシック"/>
                  <a:cs typeface="ＭＳ Ｐゴシック"/>
                </a:rPr>
                <a:t>20.9</a:t>
              </a:r>
            </a:p>
          </p:txBody>
        </p:sp>
        <p:sp>
          <p:nvSpPr>
            <p:cNvPr id="60" name="Text Box 17"/>
            <p:cNvSpPr txBox="1">
              <a:spLocks noChangeArrowheads="1"/>
            </p:cNvSpPr>
            <p:nvPr/>
          </p:nvSpPr>
          <p:spPr bwMode="auto">
            <a:xfrm>
              <a:off x="7829550" y="1936750"/>
              <a:ext cx="7239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>
                  <a:ea typeface="ＭＳ Ｐゴシック"/>
                  <a:cs typeface="ＭＳ Ｐゴシック"/>
                </a:rPr>
                <a:t>36.4*</a:t>
              </a:r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auto">
            <a:xfrm>
              <a:off x="4984750" y="2773363"/>
              <a:ext cx="10683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ea typeface="ＭＳ Ｐゴシック"/>
                  <a:cs typeface="ＭＳ Ｐゴシック"/>
                </a:rPr>
                <a:t>Females</a:t>
              </a:r>
            </a:p>
          </p:txBody>
        </p:sp>
        <p:sp>
          <p:nvSpPr>
            <p:cNvPr id="62" name="Text Box 17"/>
            <p:cNvSpPr txBox="1">
              <a:spLocks noChangeArrowheads="1"/>
            </p:cNvSpPr>
            <p:nvPr/>
          </p:nvSpPr>
          <p:spPr bwMode="auto">
            <a:xfrm>
              <a:off x="3919538" y="2768600"/>
              <a:ext cx="8001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ea typeface="ＭＳ Ｐゴシック"/>
                  <a:cs typeface="ＭＳ Ｐゴシック"/>
                </a:rPr>
                <a:t>Males</a:t>
              </a:r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2747963" y="2768600"/>
              <a:ext cx="9159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ea typeface="ＭＳ Ｐゴシック"/>
                  <a:cs typeface="ＭＳ Ｐゴシック"/>
                </a:rPr>
                <a:t>Overall</a:t>
              </a:r>
            </a:p>
          </p:txBody>
        </p:sp>
        <p:sp>
          <p:nvSpPr>
            <p:cNvPr id="64" name="Rectangle 46"/>
            <p:cNvSpPr>
              <a:spLocks noChangeArrowheads="1"/>
            </p:cNvSpPr>
            <p:nvPr/>
          </p:nvSpPr>
          <p:spPr bwMode="auto">
            <a:xfrm>
              <a:off x="2662238" y="2887663"/>
              <a:ext cx="147637" cy="146050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</a:pPr>
              <a:endParaRPr lang="en-US" b="1">
                <a:latin typeface="Calibr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803650" y="2887663"/>
              <a:ext cx="146050" cy="1460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66" name="Rectangle 43"/>
            <p:cNvSpPr>
              <a:spLocks noChangeArrowheads="1"/>
            </p:cNvSpPr>
            <p:nvPr/>
          </p:nvSpPr>
          <p:spPr bwMode="auto">
            <a:xfrm>
              <a:off x="4887913" y="2887663"/>
              <a:ext cx="146050" cy="14605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</a:pPr>
              <a:endParaRPr lang="en-US" b="1">
                <a:ea typeface="ＭＳ Ｐゴシック"/>
                <a:cs typeface="ＭＳ Ｐゴシック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552700" y="5605463"/>
              <a:ext cx="295275" cy="73025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847975" y="5605463"/>
              <a:ext cx="293688" cy="7302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3141663" y="5605463"/>
              <a:ext cx="293687" cy="6826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919538" y="5529263"/>
              <a:ext cx="293687" cy="136525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4213225" y="5505450"/>
              <a:ext cx="295275" cy="1603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4508500" y="5529263"/>
              <a:ext cx="293688" cy="136525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5191125" y="5184775"/>
              <a:ext cx="295275" cy="481013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486400" y="5094288"/>
              <a:ext cx="293688" cy="5715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780088" y="5260975"/>
              <a:ext cx="293687" cy="404813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6486525" y="4338638"/>
              <a:ext cx="293688" cy="13271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6780213" y="3898900"/>
              <a:ext cx="293687" cy="176688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7073900" y="4668838"/>
              <a:ext cx="295275" cy="996950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7785100" y="3373438"/>
              <a:ext cx="293688" cy="22923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8078788" y="2427288"/>
              <a:ext cx="295275" cy="32385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8374063" y="3881438"/>
              <a:ext cx="293687" cy="1784350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271588" y="5632450"/>
              <a:ext cx="295275" cy="4603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566863" y="5632450"/>
              <a:ext cx="293687" cy="460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860550" y="5632450"/>
              <a:ext cx="293688" cy="46038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b="1" dirty="0">
                <a:ea typeface="ＭＳ Ｐゴシック" charset="-128"/>
                <a:cs typeface="ＭＳ Ｐゴシック"/>
              </a:endParaRPr>
            </a:p>
          </p:txBody>
        </p:sp>
        <p:cxnSp>
          <p:nvCxnSpPr>
            <p:cNvPr id="85" name="Straight Connector 24"/>
            <p:cNvCxnSpPr>
              <a:cxnSpLocks noChangeShapeType="1"/>
            </p:cNvCxnSpPr>
            <p:nvPr/>
          </p:nvCxnSpPr>
          <p:spPr bwMode="auto">
            <a:xfrm flipV="1">
              <a:off x="1104900" y="5672138"/>
              <a:ext cx="774382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86" name="Group 77"/>
            <p:cNvGrpSpPr>
              <a:grpSpLocks/>
            </p:cNvGrpSpPr>
            <p:nvPr/>
          </p:nvGrpSpPr>
          <p:grpSpPr bwMode="auto">
            <a:xfrm>
              <a:off x="3848100" y="5348288"/>
              <a:ext cx="990600" cy="90487"/>
              <a:chOff x="3886200" y="4483100"/>
              <a:chExt cx="990600" cy="91440"/>
            </a:xfrm>
          </p:grpSpPr>
          <p:cxnSp>
            <p:nvCxnSpPr>
              <p:cNvPr id="109" name="Straight Connector 73"/>
              <p:cNvCxnSpPr>
                <a:cxnSpLocks noChangeShapeType="1"/>
              </p:cNvCxnSpPr>
              <p:nvPr/>
            </p:nvCxnSpPr>
            <p:spPr bwMode="auto">
              <a:xfrm>
                <a:off x="3886200" y="4495800"/>
                <a:ext cx="9906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10" name="Straight Connector 75"/>
              <p:cNvCxnSpPr>
                <a:cxnSpLocks noChangeShapeType="1"/>
              </p:cNvCxnSpPr>
              <p:nvPr/>
            </p:nvCxnSpPr>
            <p:spPr bwMode="auto">
              <a:xfrm rot="5400000">
                <a:off x="3840480" y="4528820"/>
                <a:ext cx="9144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11" name="Straight Connector 76"/>
              <p:cNvCxnSpPr>
                <a:cxnSpLocks noChangeShapeType="1"/>
              </p:cNvCxnSpPr>
              <p:nvPr/>
            </p:nvCxnSpPr>
            <p:spPr bwMode="auto">
              <a:xfrm rot="5400000">
                <a:off x="4823460" y="4528820"/>
                <a:ext cx="9144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87" name="Group 78"/>
            <p:cNvGrpSpPr>
              <a:grpSpLocks/>
            </p:cNvGrpSpPr>
            <p:nvPr/>
          </p:nvGrpSpPr>
          <p:grpSpPr bwMode="auto">
            <a:xfrm>
              <a:off x="2505075" y="5456238"/>
              <a:ext cx="990600" cy="90487"/>
              <a:chOff x="3886200" y="4483100"/>
              <a:chExt cx="990600" cy="91440"/>
            </a:xfrm>
          </p:grpSpPr>
          <p:cxnSp>
            <p:nvCxnSpPr>
              <p:cNvPr id="106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3886200" y="4495800"/>
                <a:ext cx="9906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7" name="Straight Connector 80"/>
              <p:cNvCxnSpPr>
                <a:cxnSpLocks noChangeShapeType="1"/>
              </p:cNvCxnSpPr>
              <p:nvPr/>
            </p:nvCxnSpPr>
            <p:spPr bwMode="auto">
              <a:xfrm rot="5400000">
                <a:off x="3840480" y="4528820"/>
                <a:ext cx="9144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8" name="Straight Connector 81"/>
              <p:cNvCxnSpPr>
                <a:cxnSpLocks noChangeShapeType="1"/>
              </p:cNvCxnSpPr>
              <p:nvPr/>
            </p:nvCxnSpPr>
            <p:spPr bwMode="auto">
              <a:xfrm rot="5400000">
                <a:off x="4823460" y="4528820"/>
                <a:ext cx="9144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88" name="Group 82"/>
            <p:cNvGrpSpPr>
              <a:grpSpLocks/>
            </p:cNvGrpSpPr>
            <p:nvPr/>
          </p:nvGrpSpPr>
          <p:grpSpPr bwMode="auto">
            <a:xfrm>
              <a:off x="1282700" y="5500688"/>
              <a:ext cx="990600" cy="90487"/>
              <a:chOff x="3886200" y="4483100"/>
              <a:chExt cx="990600" cy="91440"/>
            </a:xfrm>
          </p:grpSpPr>
          <p:cxnSp>
            <p:nvCxnSpPr>
              <p:cNvPr id="103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3886200" y="4495800"/>
                <a:ext cx="9906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4" name="Straight Connector 84"/>
              <p:cNvCxnSpPr>
                <a:cxnSpLocks noChangeShapeType="1"/>
              </p:cNvCxnSpPr>
              <p:nvPr/>
            </p:nvCxnSpPr>
            <p:spPr bwMode="auto">
              <a:xfrm rot="5400000">
                <a:off x="3840480" y="4528820"/>
                <a:ext cx="9144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5" name="Straight Connector 85"/>
              <p:cNvCxnSpPr>
                <a:cxnSpLocks noChangeShapeType="1"/>
              </p:cNvCxnSpPr>
              <p:nvPr/>
            </p:nvCxnSpPr>
            <p:spPr bwMode="auto">
              <a:xfrm rot="5400000">
                <a:off x="4823460" y="4528820"/>
                <a:ext cx="9144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89" name="Group 86"/>
            <p:cNvGrpSpPr>
              <a:grpSpLocks/>
            </p:cNvGrpSpPr>
            <p:nvPr/>
          </p:nvGrpSpPr>
          <p:grpSpPr bwMode="auto">
            <a:xfrm>
              <a:off x="7708900" y="2312988"/>
              <a:ext cx="990600" cy="90487"/>
              <a:chOff x="3886200" y="4483100"/>
              <a:chExt cx="990600" cy="91440"/>
            </a:xfrm>
          </p:grpSpPr>
          <p:cxnSp>
            <p:nvCxnSpPr>
              <p:cNvPr id="100" name="Straight Connector 87"/>
              <p:cNvCxnSpPr>
                <a:cxnSpLocks noChangeShapeType="1"/>
              </p:cNvCxnSpPr>
              <p:nvPr/>
            </p:nvCxnSpPr>
            <p:spPr bwMode="auto">
              <a:xfrm>
                <a:off x="3886200" y="4495800"/>
                <a:ext cx="9906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" name="Straight Connector 88"/>
              <p:cNvCxnSpPr>
                <a:cxnSpLocks noChangeShapeType="1"/>
              </p:cNvCxnSpPr>
              <p:nvPr/>
            </p:nvCxnSpPr>
            <p:spPr bwMode="auto">
              <a:xfrm rot="5400000">
                <a:off x="3840480" y="4528820"/>
                <a:ext cx="9144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" name="Straight Connector 89"/>
              <p:cNvCxnSpPr>
                <a:cxnSpLocks noChangeShapeType="1"/>
              </p:cNvCxnSpPr>
              <p:nvPr/>
            </p:nvCxnSpPr>
            <p:spPr bwMode="auto">
              <a:xfrm rot="5400000">
                <a:off x="4823460" y="4528820"/>
                <a:ext cx="9144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90" name="Group 90"/>
            <p:cNvGrpSpPr>
              <a:grpSpLocks/>
            </p:cNvGrpSpPr>
            <p:nvPr/>
          </p:nvGrpSpPr>
          <p:grpSpPr bwMode="auto">
            <a:xfrm>
              <a:off x="6442075" y="3773488"/>
              <a:ext cx="990600" cy="90487"/>
              <a:chOff x="3886200" y="4483100"/>
              <a:chExt cx="990600" cy="91440"/>
            </a:xfrm>
          </p:grpSpPr>
          <p:cxnSp>
            <p:nvCxnSpPr>
              <p:cNvPr id="97" name="Straight Connector 91"/>
              <p:cNvCxnSpPr>
                <a:cxnSpLocks noChangeShapeType="1"/>
              </p:cNvCxnSpPr>
              <p:nvPr/>
            </p:nvCxnSpPr>
            <p:spPr bwMode="auto">
              <a:xfrm>
                <a:off x="3886200" y="4495800"/>
                <a:ext cx="9906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8" name="Straight Connector 92"/>
              <p:cNvCxnSpPr>
                <a:cxnSpLocks noChangeShapeType="1"/>
              </p:cNvCxnSpPr>
              <p:nvPr/>
            </p:nvCxnSpPr>
            <p:spPr bwMode="auto">
              <a:xfrm rot="5400000">
                <a:off x="3840480" y="4528820"/>
                <a:ext cx="9144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9" name="Straight Connector 93"/>
              <p:cNvCxnSpPr>
                <a:cxnSpLocks noChangeShapeType="1"/>
              </p:cNvCxnSpPr>
              <p:nvPr/>
            </p:nvCxnSpPr>
            <p:spPr bwMode="auto">
              <a:xfrm rot="5400000">
                <a:off x="4823460" y="4528820"/>
                <a:ext cx="9144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91" name="Group 94"/>
            <p:cNvGrpSpPr>
              <a:grpSpLocks/>
            </p:cNvGrpSpPr>
            <p:nvPr/>
          </p:nvGrpSpPr>
          <p:grpSpPr bwMode="auto">
            <a:xfrm>
              <a:off x="5137150" y="4973638"/>
              <a:ext cx="990600" cy="90487"/>
              <a:chOff x="3886200" y="4483100"/>
              <a:chExt cx="990600" cy="91440"/>
            </a:xfrm>
          </p:grpSpPr>
          <p:cxnSp>
            <p:nvCxnSpPr>
              <p:cNvPr id="94" name="Straight Connector 95"/>
              <p:cNvCxnSpPr>
                <a:cxnSpLocks noChangeShapeType="1"/>
              </p:cNvCxnSpPr>
              <p:nvPr/>
            </p:nvCxnSpPr>
            <p:spPr bwMode="auto">
              <a:xfrm>
                <a:off x="3886200" y="4495800"/>
                <a:ext cx="9906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5" name="Straight Connector 96"/>
              <p:cNvCxnSpPr>
                <a:cxnSpLocks noChangeShapeType="1"/>
              </p:cNvCxnSpPr>
              <p:nvPr/>
            </p:nvCxnSpPr>
            <p:spPr bwMode="auto">
              <a:xfrm rot="5400000">
                <a:off x="3840480" y="4528820"/>
                <a:ext cx="9144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6" name="Straight Connector 97"/>
              <p:cNvCxnSpPr>
                <a:cxnSpLocks noChangeShapeType="1"/>
              </p:cNvCxnSpPr>
              <p:nvPr/>
            </p:nvCxnSpPr>
            <p:spPr bwMode="auto">
              <a:xfrm rot="5400000">
                <a:off x="4823460" y="4528820"/>
                <a:ext cx="9144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92" name="TextBox 91"/>
            <p:cNvSpPr txBox="1"/>
            <p:nvPr/>
          </p:nvSpPr>
          <p:spPr>
            <a:xfrm>
              <a:off x="403225" y="1660525"/>
              <a:ext cx="5995988" cy="396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25425" indent="-225425" fontAlgn="auto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6"/>
                </a:buClr>
                <a:buFont typeface="Wingdings" pitchFamily="2" charset="2"/>
                <a:buChar char="§"/>
                <a:defRPr/>
              </a:pPr>
              <a:r>
                <a:rPr lang="en-US" sz="2200" i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ＭＳ Ｐゴシック"/>
                  <a:cs typeface="ＭＳ Ｐゴシック"/>
                </a:rPr>
                <a:t>Overall incidence in this analysis: 3.4 per 100,000</a:t>
              </a:r>
            </a:p>
          </p:txBody>
        </p:sp>
        <p:sp>
          <p:nvSpPr>
            <p:cNvPr id="93" name="Text Box 7"/>
            <p:cNvSpPr txBox="1">
              <a:spLocks noChangeArrowheads="1"/>
            </p:cNvSpPr>
            <p:nvPr/>
          </p:nvSpPr>
          <p:spPr bwMode="auto">
            <a:xfrm>
              <a:off x="5551488" y="6559550"/>
              <a:ext cx="35925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1400" i="1" dirty="0" err="1">
                  <a:ea typeface="ＭＳ Ｐゴシック"/>
                  <a:cs typeface="ＭＳ Ｐゴシック"/>
                </a:rPr>
                <a:t>Rollison</a:t>
              </a:r>
              <a:r>
                <a:rPr lang="en-US" sz="1400" i="1" dirty="0">
                  <a:ea typeface="ＭＳ Ｐゴシック"/>
                  <a:cs typeface="ＭＳ Ｐゴシック"/>
                </a:rPr>
                <a:t> DE et al Blood 2008;112:45-52.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2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avid\AppData\Local\Microsoft\Windows\Temporary Internet Files\Content.IE5\TET81807\MC90043472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769" y="3128660"/>
            <a:ext cx="1243012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David\AppData\Local\Microsoft\Windows\Temporary Internet Files\Content.IE5\RE37IYQL\MC90004495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7731" y="3978758"/>
            <a:ext cx="1244252" cy="117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David\AppData\Local\Microsoft\Windows\Temporary Internet Files\Content.IE5\K1TYBGTS\MC900431512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" y="2687807"/>
            <a:ext cx="252888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C:\Users\David\AppData\Local\Microsoft\Windows\Temporary Internet Files\Content.IE5\BUDPDYTY\MC90043681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1989" y="2958641"/>
            <a:ext cx="1312862" cy="206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1782460"/>
            <a:ext cx="2776538" cy="6461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“De novo”</a:t>
            </a:r>
            <a:endParaRPr lang="en-US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(idiopathic, primary)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1782460"/>
            <a:ext cx="2743200" cy="12001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Ionizing radiation,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DNA alkylating agents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</a:t>
            </a:r>
            <a:r>
              <a:rPr lang="en-US" dirty="0" err="1"/>
              <a:t>chlorambucil</a:t>
            </a:r>
            <a:r>
              <a:rPr lang="en-US" dirty="0"/>
              <a:t>, </a:t>
            </a:r>
            <a:r>
              <a:rPr lang="en-US" dirty="0" err="1"/>
              <a:t>melphalan</a:t>
            </a:r>
            <a:r>
              <a:rPr lang="en-US" dirty="0"/>
              <a:t>, cyclophosphamide, etc.)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200" y="5364805"/>
            <a:ext cx="2743200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Peaks </a:t>
            </a:r>
            <a:r>
              <a:rPr lang="en-US" b="1" dirty="0"/>
              <a:t>5-7 years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following exposure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5364805"/>
            <a:ext cx="2884488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Peaks </a:t>
            </a:r>
            <a:r>
              <a:rPr lang="en-US" b="1" dirty="0"/>
              <a:t>1-3 years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following exposure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1774523"/>
            <a:ext cx="2933700" cy="9239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Topoisomerase II inhibitors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</a:t>
            </a:r>
            <a:r>
              <a:rPr lang="en-US" dirty="0" err="1"/>
              <a:t>etoposide</a:t>
            </a:r>
            <a:r>
              <a:rPr lang="en-US" dirty="0"/>
              <a:t>, </a:t>
            </a:r>
            <a:r>
              <a:rPr lang="en-US" dirty="0" err="1" smtClean="0"/>
              <a:t>anthracyclines</a:t>
            </a:r>
            <a:r>
              <a:rPr lang="en-US" dirty="0"/>
              <a:t>, etc.)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5364805"/>
            <a:ext cx="2776538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Median age ~71 years;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increased risk with </a:t>
            </a:r>
            <a:r>
              <a:rPr lang="en-US" b="1" dirty="0"/>
              <a:t>aging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345898"/>
            <a:ext cx="1112838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85%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6063" y="1358598"/>
            <a:ext cx="887412" cy="369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10-15%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48538" y="1358598"/>
            <a:ext cx="581025" cy="369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&lt;5%</a:t>
            </a:r>
          </a:p>
        </p:txBody>
      </p:sp>
      <p:sp>
        <p:nvSpPr>
          <p:cNvPr id="9" name="Explosion 2 8"/>
          <p:cNvSpPr/>
          <p:nvPr/>
        </p:nvSpPr>
        <p:spPr>
          <a:xfrm>
            <a:off x="7745611" y="3616171"/>
            <a:ext cx="798314" cy="672157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Etiology of MDS</a:t>
            </a:r>
            <a:endParaRPr lang="en-US" sz="5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6550025"/>
            <a:ext cx="31288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</a:rPr>
              <a:t>Slide borrowed from Dr. David Steensma</a:t>
            </a:r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8" grpId="0" animBg="1"/>
      <p:bldP spid="2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"/>
          </p:nvPr>
        </p:nvSpPr>
        <p:spPr>
          <a:xfrm>
            <a:off x="609600" y="1231066"/>
            <a:ext cx="3886200" cy="64008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/>
              <a:t>Environmental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4800600" y="1231066"/>
            <a:ext cx="3886200" cy="640080"/>
          </a:xfr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Inborn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928534"/>
            <a:ext cx="3886200" cy="369332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AGING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2288936"/>
            <a:ext cx="3886200" cy="92333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Exposure to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DNA alkylating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agents 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+mn-lt"/>
              </a:rPr>
              <a:t>chlorambucil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+mn-lt"/>
              </a:rPr>
              <a:t>melphalan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, cyclophosphamide)</a:t>
            </a:r>
            <a:endParaRPr lang="en-US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3187203"/>
            <a:ext cx="3886200" cy="646331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Exposure to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topoisomerase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II inhibitors 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+mn-lt"/>
              </a:rPr>
              <a:t>etoposide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+mn-lt"/>
              </a:rPr>
              <a:t>anthracyclines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3845202"/>
            <a:ext cx="3886200" cy="369332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Exposure to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ionizing radiation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08561" y="2365136"/>
            <a:ext cx="3886200" cy="923330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Familial Platelet Disorder with AML Predisposition (“FPD-AML”)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RUNX1,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CEBPA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4214534"/>
            <a:ext cx="3886200" cy="646331"/>
          </a:xfrm>
          <a:prstGeom prst="rect">
            <a:avLst/>
          </a:prstGeom>
          <a:gradFill rotWithShape="1">
            <a:gsLst>
              <a:gs pos="0">
                <a:schemeClr val="accent2">
                  <a:lumMod val="20000"/>
                  <a:lumOff val="80000"/>
                </a:schemeClr>
              </a:gs>
              <a:gs pos="5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dk1"/>
                </a:solidFill>
                <a:latin typeface="+mn-lt"/>
              </a:rPr>
              <a:t>Environmental / occupational </a:t>
            </a:r>
            <a:r>
              <a:rPr lang="en-US" dirty="0" smtClean="0">
                <a:solidFill>
                  <a:schemeClr val="dk1"/>
                </a:solidFill>
                <a:latin typeface="+mn-lt"/>
              </a:rPr>
              <a:t>exposures </a:t>
            </a:r>
            <a:r>
              <a:rPr lang="en-US" i="1" dirty="0" smtClean="0">
                <a:solidFill>
                  <a:schemeClr val="dk1"/>
                </a:solidFill>
                <a:latin typeface="+mn-lt"/>
              </a:rPr>
              <a:t>(hydrocarbons etc.)</a:t>
            </a:r>
            <a:endParaRPr lang="en-US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08561" y="2995334"/>
            <a:ext cx="3886200" cy="1754326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dk1"/>
                </a:solidFill>
                <a:latin typeface="+mn-lt"/>
              </a:rPr>
              <a:t>GATA2 </a:t>
            </a:r>
            <a:r>
              <a:rPr lang="en-US" dirty="0" smtClean="0">
                <a:solidFill>
                  <a:schemeClr val="dk1"/>
                </a:solidFill>
                <a:latin typeface="+mn-lt"/>
              </a:rPr>
              <a:t>mutant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dk1"/>
                </a:solidFill>
                <a:latin typeface="+mn-lt"/>
              </a:rPr>
              <a:t>(</a:t>
            </a:r>
            <a:r>
              <a:rPr lang="en-US" i="1" dirty="0" err="1" smtClean="0">
                <a:solidFill>
                  <a:schemeClr val="dk1"/>
                </a:solidFill>
                <a:latin typeface="+mn-lt"/>
              </a:rPr>
              <a:t>MonoMACsyndrome</a:t>
            </a:r>
            <a:r>
              <a:rPr lang="en-US" i="1" dirty="0" smtClean="0">
                <a:solidFill>
                  <a:schemeClr val="dk1"/>
                </a:solidFill>
                <a:latin typeface="+mn-lt"/>
              </a:rPr>
              <a:t>:</a:t>
            </a:r>
            <a:r>
              <a:rPr lang="en-US" dirty="0" smtClean="0">
                <a:solidFill>
                  <a:schemeClr val="dk1"/>
                </a:solidFill>
                <a:latin typeface="+mn-lt"/>
              </a:rPr>
              <a:t> monocytopenia, B/NK </a:t>
            </a:r>
            <a:r>
              <a:rPr lang="en-US" dirty="0" err="1" smtClean="0">
                <a:solidFill>
                  <a:schemeClr val="dk1"/>
                </a:solidFill>
                <a:latin typeface="+mn-lt"/>
              </a:rPr>
              <a:t>lymphopenia</a:t>
            </a:r>
            <a:r>
              <a:rPr lang="en-US" dirty="0" smtClean="0">
                <a:solidFill>
                  <a:schemeClr val="dk1"/>
                </a:solidFill>
                <a:latin typeface="+mn-lt"/>
              </a:rPr>
              <a:t>,  atypical mycobacteria and  viral and other infections, pulmonary </a:t>
            </a:r>
            <a:r>
              <a:rPr lang="en-US" dirty="0" err="1" smtClean="0">
                <a:solidFill>
                  <a:schemeClr val="dk1"/>
                </a:solidFill>
                <a:latin typeface="+mn-lt"/>
              </a:rPr>
              <a:t>proteinosis</a:t>
            </a:r>
            <a:r>
              <a:rPr lang="en-US" dirty="0" smtClean="0">
                <a:solidFill>
                  <a:schemeClr val="dk1"/>
                </a:solidFill>
                <a:latin typeface="+mn-lt"/>
              </a:rPr>
              <a:t>, neoplasms)</a:t>
            </a:r>
            <a:endParaRPr lang="en-US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616424" y="4965128"/>
            <a:ext cx="3886200" cy="640080"/>
          </a:xfrm>
          <a:prstGeom prst="rect">
            <a:avLst/>
          </a:prstGeom>
          <a:solidFill>
            <a:srgbClr val="7030A0"/>
          </a:solidFill>
        </p:spPr>
        <p:txBody>
          <a:bodyPr vert="horz" rtlCol="0" anchor="ctr">
            <a:normAutofit lnSpcReduction="1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Antecedent acquired hematological disorders</a:t>
            </a:r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9600" y="6043334"/>
            <a:ext cx="3886200" cy="36933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5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PNH (5-25%)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09600" y="5628580"/>
            <a:ext cx="3886200" cy="36933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5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Aplastic anemia (15-20%)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808561" y="4747934"/>
            <a:ext cx="3886200" cy="1200329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Other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congenital marrow failure syndromes or DNA repair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defects (Bloom syndrome, ataxia-telangiectasia, etc.)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800600" y="5890934"/>
            <a:ext cx="3886200" cy="369332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Familial syndromes of unknown origin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798325" y="1979165"/>
            <a:ext cx="3886200" cy="369332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20" charset="0"/>
                <a:ea typeface="ＭＳ Ｐゴシック" pitchFamily="2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Fanconi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anemia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6550223"/>
            <a:ext cx="31288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</a:rPr>
              <a:t>Slide borrowed from Dr. David Steensma</a:t>
            </a:r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>
                <a:solidFill>
                  <a:schemeClr val="bg1"/>
                </a:solidFill>
                <a:latin typeface="Calibri" pitchFamily="34" charset="0"/>
              </a:rPr>
              <a:t>Risk factors for 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MDS</a:t>
            </a:r>
            <a:endParaRPr lang="en-US" sz="5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7" grpId="0" build="p" animBg="1"/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16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1015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Corrupted Hematopoiesis</a:t>
            </a:r>
            <a:endParaRPr lang="en-US" sz="5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-126" t="101" r="223" b="1031"/>
          <a:stretch/>
        </p:blipFill>
        <p:spPr bwMode="auto">
          <a:xfrm>
            <a:off x="763481" y="1145219"/>
            <a:ext cx="7590406" cy="5559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7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A8FA75A8A0E142BBD5AED86E90ECE3" ma:contentTypeVersion="1" ma:contentTypeDescription="Create a new document." ma:contentTypeScope="" ma:versionID="59a56d6452507ee7b31f533434958b02">
  <xsd:schema xmlns:xsd="http://www.w3.org/2001/XMLSchema" xmlns:xs="http://www.w3.org/2001/XMLSchema" xmlns:p="http://schemas.microsoft.com/office/2006/metadata/properties" xmlns:ns2="686e5f80-5757-48a8-a94f-a5e21b3ebfa8" targetNamespace="http://schemas.microsoft.com/office/2006/metadata/properties" ma:root="true" ma:fieldsID="2ab95f3e429df532307b3ad7b444ea71" ns2:_="">
    <xsd:import namespace="686e5f80-5757-48a8-a94f-a5e21b3ebfa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e5f80-5757-48a8-a94f-a5e21b3ebf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64B51B-97C2-45C4-9A90-1892EF9D9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e5f80-5757-48a8-a94f-a5e21b3eb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14C9C6-4F86-4F0D-A1C5-5EFDE55318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B8068E-0141-496B-B3FA-9619F1DE1C4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686e5f80-5757-48a8-a94f-a5e21b3ebfa8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5885</TotalTime>
  <Words>2696</Words>
  <Application>Microsoft Office PowerPoint</Application>
  <PresentationFormat>On-screen Show (4:3)</PresentationFormat>
  <Paragraphs>869</Paragraphs>
  <Slides>55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ＭＳ Ｐゴシック</vt:lpstr>
      <vt:lpstr>Arial</vt:lpstr>
      <vt:lpstr>Calibri</vt:lpstr>
      <vt:lpstr>Futura XBlk BT</vt:lpstr>
      <vt:lpstr>Gill Sans MT</vt:lpstr>
      <vt:lpstr>GillSans ExtraBold</vt:lpstr>
      <vt:lpstr>Symbol</vt:lpstr>
      <vt:lpstr>Times New Roman</vt:lpstr>
      <vt:lpstr>Verdana</vt:lpstr>
      <vt:lpstr>Wingdings</vt:lpstr>
      <vt:lpstr>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Mutations by IPSS Group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Bejar</dc:creator>
  <cp:lastModifiedBy>Angie Onofre</cp:lastModifiedBy>
  <cp:revision>155</cp:revision>
  <dcterms:created xsi:type="dcterms:W3CDTF">2013-02-27T00:44:20Z</dcterms:created>
  <dcterms:modified xsi:type="dcterms:W3CDTF">2014-03-31T12:30:07Z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0x010100F9A8FA75A8A0E142BBD5AED86E90ECE3</vt:lpwstr>
  </property>
</Properties>
</file>